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charts/chart3.xml" ContentType="application/vnd.openxmlformats-officedocument.drawingml.chart+xml"/>
  <Override PartName="/ppt/drawings/drawing3.xml" ContentType="application/vnd.openxmlformats-officedocument.drawingml.chartshapes+xml"/>
  <Override PartName="/ppt/charts/chart4.xml" ContentType="application/vnd.openxmlformats-officedocument.drawingml.chart+xml"/>
  <Override PartName="/ppt/drawings/drawing4.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4" r:id="rId5"/>
    <p:sldId id="258" r:id="rId6"/>
    <p:sldId id="261" r:id="rId7"/>
    <p:sldId id="262" r:id="rId8"/>
    <p:sldId id="260" r:id="rId9"/>
    <p:sldId id="265" r:id="rId10"/>
    <p:sldId id="266" r:id="rId11"/>
    <p:sldId id="267"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409" autoAdjust="0"/>
  </p:normalViewPr>
  <p:slideViewPr>
    <p:cSldViewPr>
      <p:cViewPr varScale="1">
        <p:scale>
          <a:sx n="66" d="100"/>
          <a:sy n="66" d="100"/>
        </p:scale>
        <p:origin x="-149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Nurtas\Desktop\&#1059;&#1095;&#1077;&#1073;&#1072;\3%20&#1084;&#1086;&#1076;&#1091;&#1083;&#1100;\2.&#1052;&#1080;&#1088;&#1086;&#1074;&#1099;&#1077;%20&#1092;&#1080;&#1085;&#1072;&#1085;&#1089;&#1099;(&#1048;&#1089;&#1072;&#1082;&#1086;&#1074;)\&#1069;&#1089;&#1089;&#1077;\3881f42e-1caa-4a96-8f10-16a5554dcd8a.xls"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Users\Nurtas\Desktop\&#1059;&#1095;&#1077;&#1073;&#1072;\3%20&#1084;&#1086;&#1076;&#1091;&#1083;&#1100;\2.&#1052;&#1080;&#1088;&#1086;&#1074;&#1099;&#1077;%20&#1092;&#1080;&#1085;&#1072;&#1085;&#1089;&#1099;(&#1048;&#1089;&#1072;&#1082;&#1086;&#1074;)\&#1069;&#1089;&#1089;&#1077;\3881f42e-1caa-4a96-8f10-16a5554dcd8a.xls"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C:\Users\Nurtas\Desktop\&#1059;&#1095;&#1077;&#1073;&#1072;\3%20&#1084;&#1086;&#1076;&#1091;&#1083;&#1100;\2.&#1052;&#1080;&#1088;&#1086;&#1074;&#1099;&#1077;%20&#1092;&#1080;&#1085;&#1072;&#1085;&#1089;&#1099;(&#1048;&#1089;&#1072;&#1082;&#1086;&#1074;)\&#1069;&#1089;&#1089;&#1077;\3881f42e-1caa-4a96-8f10-16a5554dcd8a.xls"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C:\Users\Nurtas\Desktop\&#1059;&#1095;&#1077;&#1073;&#1072;\3%20&#1084;&#1086;&#1076;&#1091;&#1083;&#1100;\2.&#1052;&#1080;&#1088;&#1086;&#1074;&#1099;&#1077;%20&#1092;&#1080;&#1085;&#1072;&#1085;&#1089;&#1099;(&#1048;&#1089;&#1072;&#1082;&#1086;&#1074;)\&#1069;&#1089;&#1089;&#1077;\3881f42e-1caa-4a96-8f10-16a5554dcd8a.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2995448011428501E-2"/>
          <c:y val="2.0718483299229137E-2"/>
          <c:w val="0.86759684687073957"/>
          <c:h val="0.93038012440905404"/>
        </c:manualLayout>
      </c:layout>
      <c:scatterChart>
        <c:scatterStyle val="lineMarker"/>
        <c:varyColors val="0"/>
        <c:ser>
          <c:idx val="0"/>
          <c:order val="0"/>
          <c:tx>
            <c:strRef>
              <c:f>Argentina!$A$3</c:f>
              <c:strCache>
                <c:ptCount val="1"/>
                <c:pt idx="0">
                  <c:v>Argentina</c:v>
                </c:pt>
              </c:strCache>
            </c:strRef>
          </c:tx>
          <c:spPr>
            <a:ln w="28575">
              <a:noFill/>
            </a:ln>
          </c:spPr>
          <c:dPt>
            <c:idx val="0"/>
            <c:marker>
              <c:spPr>
                <a:solidFill>
                  <a:schemeClr val="accent3"/>
                </a:solidFill>
                <a:ln w="25400" cap="flat" cmpd="sng" algn="ctr">
                  <a:solidFill>
                    <a:schemeClr val="accent3">
                      <a:shade val="50000"/>
                    </a:schemeClr>
                  </a:solidFill>
                  <a:prstDash val="solid"/>
                </a:ln>
                <a:effectLst/>
              </c:spPr>
            </c:marker>
            <c:bubble3D val="0"/>
            <c:spPr>
              <a:ln w="25400" cap="flat" cmpd="sng" algn="ctr">
                <a:solidFill>
                  <a:schemeClr val="accent3">
                    <a:shade val="50000"/>
                  </a:schemeClr>
                </a:solidFill>
                <a:prstDash val="solid"/>
              </a:ln>
              <a:effectLst/>
            </c:spPr>
          </c:dPt>
          <c:dPt>
            <c:idx val="1"/>
            <c:marker>
              <c:spPr>
                <a:solidFill>
                  <a:schemeClr val="accent3"/>
                </a:solidFill>
                <a:ln w="25400" cap="flat" cmpd="sng" algn="ctr">
                  <a:solidFill>
                    <a:schemeClr val="accent3">
                      <a:shade val="50000"/>
                    </a:schemeClr>
                  </a:solidFill>
                  <a:prstDash val="solid"/>
                </a:ln>
                <a:effectLst/>
              </c:spPr>
            </c:marker>
            <c:bubble3D val="0"/>
            <c:spPr>
              <a:ln w="25400" cap="flat" cmpd="sng" algn="ctr">
                <a:solidFill>
                  <a:schemeClr val="accent3">
                    <a:shade val="50000"/>
                  </a:schemeClr>
                </a:solidFill>
                <a:prstDash val="solid"/>
              </a:ln>
              <a:effectLst/>
            </c:spPr>
          </c:dPt>
          <c:dPt>
            <c:idx val="2"/>
            <c:marker>
              <c:spPr>
                <a:solidFill>
                  <a:schemeClr val="accent3"/>
                </a:solidFill>
                <a:ln w="25400" cap="flat" cmpd="sng" algn="ctr">
                  <a:solidFill>
                    <a:schemeClr val="accent3">
                      <a:shade val="50000"/>
                    </a:schemeClr>
                  </a:solidFill>
                  <a:prstDash val="solid"/>
                </a:ln>
                <a:effectLst/>
              </c:spPr>
            </c:marker>
            <c:bubble3D val="0"/>
            <c:spPr>
              <a:ln w="25400" cap="flat" cmpd="sng" algn="ctr">
                <a:solidFill>
                  <a:schemeClr val="accent3">
                    <a:shade val="50000"/>
                  </a:schemeClr>
                </a:solidFill>
                <a:prstDash val="solid"/>
              </a:ln>
              <a:effectLst/>
            </c:spPr>
          </c:dPt>
          <c:dPt>
            <c:idx val="3"/>
            <c:marker>
              <c:spPr>
                <a:solidFill>
                  <a:schemeClr val="accent3"/>
                </a:solidFill>
                <a:ln w="25400" cap="flat" cmpd="sng" algn="ctr">
                  <a:solidFill>
                    <a:schemeClr val="accent3">
                      <a:shade val="50000"/>
                    </a:schemeClr>
                  </a:solidFill>
                  <a:prstDash val="solid"/>
                </a:ln>
                <a:effectLst/>
              </c:spPr>
            </c:marker>
            <c:bubble3D val="0"/>
            <c:spPr>
              <a:ln w="25400" cap="flat" cmpd="sng" algn="ctr">
                <a:solidFill>
                  <a:schemeClr val="accent3">
                    <a:shade val="50000"/>
                  </a:schemeClr>
                </a:solidFill>
                <a:prstDash val="solid"/>
              </a:ln>
              <a:effectLst/>
            </c:spPr>
          </c:dPt>
          <c:dPt>
            <c:idx val="4"/>
            <c:marker>
              <c:spPr>
                <a:solidFill>
                  <a:schemeClr val="accent3"/>
                </a:solidFill>
                <a:ln w="25400" cap="flat" cmpd="sng" algn="ctr">
                  <a:solidFill>
                    <a:schemeClr val="accent3">
                      <a:shade val="50000"/>
                    </a:schemeClr>
                  </a:solidFill>
                  <a:prstDash val="solid"/>
                </a:ln>
                <a:effectLst/>
              </c:spPr>
            </c:marker>
            <c:bubble3D val="0"/>
            <c:spPr>
              <a:ln w="25400" cap="flat" cmpd="sng" algn="ctr">
                <a:solidFill>
                  <a:schemeClr val="accent3">
                    <a:shade val="50000"/>
                  </a:schemeClr>
                </a:solidFill>
                <a:prstDash val="solid"/>
              </a:ln>
              <a:effectLst/>
            </c:spPr>
          </c:dPt>
          <c:dPt>
            <c:idx val="5"/>
            <c:marker>
              <c:spPr>
                <a:solidFill>
                  <a:schemeClr val="accent3"/>
                </a:solidFill>
                <a:ln w="25400" cap="flat" cmpd="sng" algn="ctr">
                  <a:solidFill>
                    <a:schemeClr val="accent3">
                      <a:shade val="50000"/>
                    </a:schemeClr>
                  </a:solidFill>
                  <a:prstDash val="solid"/>
                </a:ln>
                <a:effectLst/>
              </c:spPr>
            </c:marker>
            <c:bubble3D val="0"/>
            <c:spPr>
              <a:ln w="25400" cap="flat" cmpd="sng" algn="ctr">
                <a:solidFill>
                  <a:schemeClr val="accent3">
                    <a:shade val="50000"/>
                  </a:schemeClr>
                </a:solidFill>
                <a:prstDash val="solid"/>
              </a:ln>
              <a:effectLst/>
            </c:spPr>
          </c:dPt>
          <c:dPt>
            <c:idx val="6"/>
            <c:marker>
              <c:spPr>
                <a:solidFill>
                  <a:schemeClr val="accent3"/>
                </a:solidFill>
                <a:ln w="25400" cap="flat" cmpd="sng" algn="ctr">
                  <a:solidFill>
                    <a:schemeClr val="accent3">
                      <a:shade val="50000"/>
                    </a:schemeClr>
                  </a:solidFill>
                  <a:prstDash val="solid"/>
                </a:ln>
                <a:effectLst/>
              </c:spPr>
            </c:marker>
            <c:bubble3D val="0"/>
            <c:spPr>
              <a:ln w="25400" cap="flat" cmpd="sng" algn="ctr">
                <a:solidFill>
                  <a:schemeClr val="accent3">
                    <a:shade val="50000"/>
                  </a:schemeClr>
                </a:solidFill>
                <a:prstDash val="solid"/>
              </a:ln>
              <a:effectLst/>
            </c:spPr>
          </c:dPt>
          <c:dPt>
            <c:idx val="7"/>
            <c:marker>
              <c:spPr>
                <a:solidFill>
                  <a:schemeClr val="accent3"/>
                </a:solidFill>
                <a:ln w="25400" cap="flat" cmpd="sng" algn="ctr">
                  <a:solidFill>
                    <a:schemeClr val="accent3">
                      <a:shade val="50000"/>
                    </a:schemeClr>
                  </a:solidFill>
                  <a:prstDash val="solid"/>
                </a:ln>
                <a:effectLst/>
              </c:spPr>
            </c:marker>
            <c:bubble3D val="0"/>
            <c:spPr>
              <a:ln w="25400" cap="flat" cmpd="sng" algn="ctr">
                <a:solidFill>
                  <a:schemeClr val="accent3">
                    <a:shade val="50000"/>
                  </a:schemeClr>
                </a:solidFill>
                <a:prstDash val="solid"/>
              </a:ln>
              <a:effectLst/>
            </c:spPr>
          </c:dPt>
          <c:dPt>
            <c:idx val="8"/>
            <c:marker>
              <c:spPr>
                <a:solidFill>
                  <a:schemeClr val="accent6"/>
                </a:solidFill>
                <a:ln w="25400" cap="flat" cmpd="sng" algn="ctr">
                  <a:solidFill>
                    <a:schemeClr val="accent6">
                      <a:shade val="50000"/>
                    </a:schemeClr>
                  </a:solidFill>
                  <a:prstDash val="solid"/>
                </a:ln>
                <a:effectLst/>
              </c:spPr>
            </c:marker>
            <c:bubble3D val="0"/>
            <c:spPr>
              <a:ln w="25400" cap="flat" cmpd="sng" algn="ctr">
                <a:solidFill>
                  <a:schemeClr val="accent6">
                    <a:shade val="50000"/>
                  </a:schemeClr>
                </a:solidFill>
                <a:prstDash val="solid"/>
              </a:ln>
              <a:effectLst/>
            </c:spPr>
          </c:dPt>
          <c:dPt>
            <c:idx val="9"/>
            <c:marker>
              <c:spPr>
                <a:solidFill>
                  <a:schemeClr val="accent6"/>
                </a:solidFill>
                <a:ln w="25400" cap="flat" cmpd="sng" algn="ctr">
                  <a:solidFill>
                    <a:schemeClr val="accent6">
                      <a:shade val="50000"/>
                    </a:schemeClr>
                  </a:solidFill>
                  <a:prstDash val="solid"/>
                </a:ln>
                <a:effectLst/>
              </c:spPr>
            </c:marker>
            <c:bubble3D val="0"/>
            <c:spPr>
              <a:ln w="25400" cap="flat" cmpd="sng" algn="ctr">
                <a:solidFill>
                  <a:schemeClr val="accent6">
                    <a:shade val="50000"/>
                  </a:schemeClr>
                </a:solidFill>
                <a:prstDash val="solid"/>
              </a:ln>
              <a:effectLst/>
            </c:spPr>
          </c:dPt>
          <c:dPt>
            <c:idx val="10"/>
            <c:marker>
              <c:spPr>
                <a:solidFill>
                  <a:schemeClr val="accent6"/>
                </a:solidFill>
                <a:ln w="25400" cap="flat" cmpd="sng" algn="ctr">
                  <a:solidFill>
                    <a:schemeClr val="accent6">
                      <a:shade val="50000"/>
                    </a:schemeClr>
                  </a:solidFill>
                  <a:prstDash val="solid"/>
                </a:ln>
                <a:effectLst/>
              </c:spPr>
            </c:marker>
            <c:bubble3D val="0"/>
            <c:spPr>
              <a:ln w="25400" cap="flat" cmpd="sng" algn="ctr">
                <a:solidFill>
                  <a:schemeClr val="accent6">
                    <a:shade val="50000"/>
                  </a:schemeClr>
                </a:solidFill>
                <a:prstDash val="solid"/>
              </a:ln>
              <a:effectLst/>
            </c:spPr>
          </c:dPt>
          <c:dPt>
            <c:idx val="11"/>
            <c:marker>
              <c:spPr>
                <a:solidFill>
                  <a:schemeClr val="accent6"/>
                </a:solidFill>
                <a:ln w="25400" cap="flat" cmpd="sng" algn="ctr">
                  <a:solidFill>
                    <a:schemeClr val="accent6">
                      <a:shade val="50000"/>
                    </a:schemeClr>
                  </a:solidFill>
                  <a:prstDash val="solid"/>
                </a:ln>
                <a:effectLst/>
              </c:spPr>
            </c:marker>
            <c:bubble3D val="0"/>
            <c:spPr>
              <a:ln w="25400" cap="flat" cmpd="sng" algn="ctr">
                <a:solidFill>
                  <a:schemeClr val="accent6">
                    <a:shade val="50000"/>
                  </a:schemeClr>
                </a:solidFill>
                <a:prstDash val="solid"/>
              </a:ln>
              <a:effectLst/>
            </c:spPr>
          </c:dPt>
          <c:dPt>
            <c:idx val="12"/>
            <c:marker>
              <c:spPr>
                <a:solidFill>
                  <a:schemeClr val="accent6"/>
                </a:solidFill>
                <a:ln w="25400" cap="flat" cmpd="sng" algn="ctr">
                  <a:solidFill>
                    <a:schemeClr val="accent6">
                      <a:shade val="50000"/>
                    </a:schemeClr>
                  </a:solidFill>
                  <a:prstDash val="solid"/>
                </a:ln>
                <a:effectLst/>
              </c:spPr>
            </c:marker>
            <c:bubble3D val="0"/>
            <c:spPr>
              <a:ln w="25400" cap="flat" cmpd="sng" algn="ctr">
                <a:solidFill>
                  <a:schemeClr val="accent6">
                    <a:shade val="50000"/>
                  </a:schemeClr>
                </a:solidFill>
                <a:prstDash val="solid"/>
              </a:ln>
              <a:effectLst/>
            </c:spPr>
          </c:dPt>
          <c:dPt>
            <c:idx val="13"/>
            <c:marker>
              <c:spPr>
                <a:solidFill>
                  <a:schemeClr val="accent6"/>
                </a:solidFill>
                <a:ln w="25400" cap="flat" cmpd="sng" algn="ctr">
                  <a:solidFill>
                    <a:schemeClr val="accent6">
                      <a:shade val="50000"/>
                    </a:schemeClr>
                  </a:solidFill>
                  <a:prstDash val="solid"/>
                </a:ln>
                <a:effectLst/>
              </c:spPr>
            </c:marker>
            <c:bubble3D val="0"/>
            <c:spPr>
              <a:ln w="25400" cap="flat" cmpd="sng" algn="ctr">
                <a:solidFill>
                  <a:schemeClr val="accent6">
                    <a:shade val="50000"/>
                  </a:schemeClr>
                </a:solidFill>
                <a:prstDash val="solid"/>
              </a:ln>
              <a:effectLst/>
            </c:spPr>
          </c:dPt>
          <c:dPt>
            <c:idx val="14"/>
            <c:marker>
              <c:spPr>
                <a:solidFill>
                  <a:schemeClr val="accent6"/>
                </a:solidFill>
                <a:ln w="25400" cap="flat" cmpd="sng" algn="ctr">
                  <a:solidFill>
                    <a:schemeClr val="accent6">
                      <a:shade val="50000"/>
                    </a:schemeClr>
                  </a:solidFill>
                  <a:prstDash val="solid"/>
                </a:ln>
                <a:effectLst/>
              </c:spPr>
            </c:marker>
            <c:bubble3D val="0"/>
            <c:spPr>
              <a:ln w="25400" cap="flat" cmpd="sng" algn="ctr">
                <a:solidFill>
                  <a:schemeClr val="accent6">
                    <a:shade val="50000"/>
                  </a:schemeClr>
                </a:solidFill>
                <a:prstDash val="solid"/>
              </a:ln>
              <a:effectLst/>
            </c:spPr>
          </c:dPt>
          <c:dPt>
            <c:idx val="15"/>
            <c:marker>
              <c:spPr>
                <a:solidFill>
                  <a:schemeClr val="accent2"/>
                </a:solidFill>
                <a:ln w="25400" cap="flat" cmpd="sng" algn="ctr">
                  <a:solidFill>
                    <a:schemeClr val="accent2">
                      <a:shade val="50000"/>
                    </a:schemeClr>
                  </a:solidFill>
                  <a:prstDash val="solid"/>
                </a:ln>
                <a:effectLst/>
              </c:spPr>
            </c:marker>
            <c:bubble3D val="0"/>
            <c:spPr>
              <a:ln w="25400" cap="flat" cmpd="sng" algn="ctr">
                <a:solidFill>
                  <a:schemeClr val="accent2">
                    <a:shade val="50000"/>
                  </a:schemeClr>
                </a:solidFill>
                <a:prstDash val="solid"/>
              </a:ln>
              <a:effectLst/>
            </c:spPr>
          </c:dPt>
          <c:dPt>
            <c:idx val="16"/>
            <c:marker>
              <c:spPr>
                <a:solidFill>
                  <a:schemeClr val="accent2"/>
                </a:solidFill>
                <a:ln w="25400" cap="flat" cmpd="sng" algn="ctr">
                  <a:solidFill>
                    <a:schemeClr val="accent2">
                      <a:shade val="50000"/>
                    </a:schemeClr>
                  </a:solidFill>
                  <a:prstDash val="solid"/>
                </a:ln>
                <a:effectLst/>
              </c:spPr>
            </c:marker>
            <c:bubble3D val="0"/>
            <c:spPr>
              <a:ln w="25400" cap="flat" cmpd="sng" algn="ctr">
                <a:solidFill>
                  <a:schemeClr val="accent2">
                    <a:shade val="50000"/>
                  </a:schemeClr>
                </a:solidFill>
                <a:prstDash val="solid"/>
              </a:ln>
              <a:effectLst/>
            </c:spPr>
          </c:dPt>
          <c:dPt>
            <c:idx val="17"/>
            <c:marker>
              <c:spPr>
                <a:solidFill>
                  <a:schemeClr val="accent2"/>
                </a:solidFill>
                <a:ln w="25400" cap="flat" cmpd="sng" algn="ctr">
                  <a:solidFill>
                    <a:schemeClr val="accent2">
                      <a:shade val="50000"/>
                    </a:schemeClr>
                  </a:solidFill>
                  <a:prstDash val="solid"/>
                </a:ln>
                <a:effectLst/>
              </c:spPr>
            </c:marker>
            <c:bubble3D val="0"/>
            <c:spPr>
              <a:ln w="25400" cap="flat" cmpd="sng" algn="ctr">
                <a:solidFill>
                  <a:schemeClr val="accent2">
                    <a:shade val="50000"/>
                  </a:schemeClr>
                </a:solidFill>
                <a:prstDash val="solid"/>
              </a:ln>
              <a:effectLst/>
            </c:spPr>
          </c:dPt>
          <c:dPt>
            <c:idx val="18"/>
            <c:marker>
              <c:spPr>
                <a:solidFill>
                  <a:schemeClr val="accent2"/>
                </a:solidFill>
                <a:ln w="25400" cap="flat" cmpd="sng" algn="ctr">
                  <a:solidFill>
                    <a:schemeClr val="accent2">
                      <a:shade val="50000"/>
                    </a:schemeClr>
                  </a:solidFill>
                  <a:prstDash val="solid"/>
                </a:ln>
                <a:effectLst/>
              </c:spPr>
            </c:marker>
            <c:bubble3D val="0"/>
            <c:spPr>
              <a:ln w="25400" cap="flat" cmpd="sng" algn="ctr">
                <a:solidFill>
                  <a:schemeClr val="accent2">
                    <a:shade val="50000"/>
                  </a:schemeClr>
                </a:solidFill>
                <a:prstDash val="solid"/>
              </a:ln>
              <a:effectLst/>
            </c:spPr>
          </c:dPt>
          <c:dPt>
            <c:idx val="19"/>
            <c:marker>
              <c:spPr>
                <a:solidFill>
                  <a:schemeClr val="accent2"/>
                </a:solidFill>
                <a:ln w="25400" cap="flat" cmpd="sng" algn="ctr">
                  <a:solidFill>
                    <a:schemeClr val="accent2">
                      <a:shade val="50000"/>
                    </a:schemeClr>
                  </a:solidFill>
                  <a:prstDash val="solid"/>
                </a:ln>
                <a:effectLst/>
              </c:spPr>
            </c:marker>
            <c:bubble3D val="0"/>
            <c:spPr>
              <a:ln w="25400" cap="flat" cmpd="sng" algn="ctr">
                <a:solidFill>
                  <a:schemeClr val="accent2">
                    <a:shade val="50000"/>
                  </a:schemeClr>
                </a:solidFill>
                <a:prstDash val="solid"/>
              </a:ln>
              <a:effectLst/>
            </c:spPr>
          </c:dPt>
          <c:dPt>
            <c:idx val="20"/>
            <c:marker>
              <c:spPr>
                <a:solidFill>
                  <a:schemeClr val="accent2"/>
                </a:solidFill>
                <a:ln w="25400" cap="flat" cmpd="sng" algn="ctr">
                  <a:solidFill>
                    <a:schemeClr val="accent2">
                      <a:shade val="50000"/>
                    </a:schemeClr>
                  </a:solidFill>
                  <a:prstDash val="solid"/>
                </a:ln>
                <a:effectLst/>
              </c:spPr>
            </c:marker>
            <c:bubble3D val="0"/>
            <c:spPr>
              <a:ln w="25400" cap="flat" cmpd="sng" algn="ctr">
                <a:solidFill>
                  <a:schemeClr val="accent2">
                    <a:shade val="50000"/>
                  </a:schemeClr>
                </a:solidFill>
                <a:prstDash val="solid"/>
              </a:ln>
              <a:effectLst/>
            </c:spPr>
          </c:dPt>
          <c:dPt>
            <c:idx val="21"/>
            <c:marker>
              <c:spPr>
                <a:solidFill>
                  <a:schemeClr val="accent2"/>
                </a:solidFill>
                <a:ln w="25400" cap="flat" cmpd="sng" algn="ctr">
                  <a:solidFill>
                    <a:schemeClr val="accent2">
                      <a:shade val="50000"/>
                    </a:schemeClr>
                  </a:solidFill>
                  <a:prstDash val="solid"/>
                </a:ln>
                <a:effectLst/>
              </c:spPr>
            </c:marker>
            <c:bubble3D val="0"/>
            <c:spPr>
              <a:ln w="25400" cap="flat" cmpd="sng" algn="ctr">
                <a:solidFill>
                  <a:schemeClr val="accent2">
                    <a:shade val="50000"/>
                  </a:schemeClr>
                </a:solidFill>
                <a:prstDash val="solid"/>
              </a:ln>
              <a:effectLst/>
            </c:spPr>
          </c:dPt>
          <c:dPt>
            <c:idx val="22"/>
            <c:marker>
              <c:spPr>
                <a:solidFill>
                  <a:schemeClr val="accent4"/>
                </a:solidFill>
                <a:ln w="25400" cap="flat" cmpd="sng" algn="ctr">
                  <a:solidFill>
                    <a:schemeClr val="accent4">
                      <a:shade val="50000"/>
                    </a:schemeClr>
                  </a:solidFill>
                  <a:prstDash val="solid"/>
                </a:ln>
                <a:effectLst/>
              </c:spPr>
            </c:marker>
            <c:bubble3D val="0"/>
            <c:spPr>
              <a:ln w="25400" cap="flat" cmpd="sng" algn="ctr">
                <a:solidFill>
                  <a:schemeClr val="accent4">
                    <a:shade val="50000"/>
                  </a:schemeClr>
                </a:solidFill>
                <a:prstDash val="solid"/>
              </a:ln>
              <a:effectLst/>
            </c:spPr>
          </c:dPt>
          <c:dPt>
            <c:idx val="23"/>
            <c:marker>
              <c:spPr>
                <a:solidFill>
                  <a:schemeClr val="accent4"/>
                </a:solidFill>
                <a:ln w="25400" cap="flat" cmpd="sng" algn="ctr">
                  <a:solidFill>
                    <a:schemeClr val="accent4">
                      <a:shade val="50000"/>
                    </a:schemeClr>
                  </a:solidFill>
                  <a:prstDash val="solid"/>
                </a:ln>
                <a:effectLst/>
              </c:spPr>
            </c:marker>
            <c:bubble3D val="0"/>
            <c:spPr>
              <a:ln w="25400" cap="flat" cmpd="sng" algn="ctr">
                <a:solidFill>
                  <a:schemeClr val="accent4">
                    <a:shade val="50000"/>
                  </a:schemeClr>
                </a:solidFill>
                <a:prstDash val="solid"/>
              </a:ln>
              <a:effectLst/>
            </c:spPr>
          </c:dPt>
          <c:dPt>
            <c:idx val="24"/>
            <c:marker>
              <c:spPr>
                <a:solidFill>
                  <a:schemeClr val="accent4"/>
                </a:solidFill>
                <a:ln w="25400" cap="flat" cmpd="sng" algn="ctr">
                  <a:solidFill>
                    <a:schemeClr val="accent4">
                      <a:shade val="50000"/>
                    </a:schemeClr>
                  </a:solidFill>
                  <a:prstDash val="solid"/>
                </a:ln>
                <a:effectLst/>
              </c:spPr>
            </c:marker>
            <c:bubble3D val="0"/>
            <c:spPr>
              <a:ln w="25400" cap="flat" cmpd="sng" algn="ctr">
                <a:solidFill>
                  <a:schemeClr val="accent4">
                    <a:shade val="50000"/>
                  </a:schemeClr>
                </a:solidFill>
                <a:prstDash val="solid"/>
              </a:ln>
              <a:effectLst/>
            </c:spPr>
          </c:dPt>
          <c:dPt>
            <c:idx val="25"/>
            <c:marker>
              <c:spPr>
                <a:solidFill>
                  <a:schemeClr val="accent4"/>
                </a:solidFill>
                <a:ln w="25400" cap="flat" cmpd="sng" algn="ctr">
                  <a:solidFill>
                    <a:schemeClr val="accent4">
                      <a:shade val="50000"/>
                    </a:schemeClr>
                  </a:solidFill>
                  <a:prstDash val="solid"/>
                </a:ln>
                <a:effectLst/>
              </c:spPr>
            </c:marker>
            <c:bubble3D val="0"/>
            <c:spPr>
              <a:ln w="25400" cap="flat" cmpd="sng" algn="ctr">
                <a:solidFill>
                  <a:schemeClr val="accent4">
                    <a:shade val="50000"/>
                  </a:schemeClr>
                </a:solidFill>
                <a:prstDash val="solid"/>
              </a:ln>
              <a:effectLst/>
            </c:spPr>
          </c:dPt>
          <c:dPt>
            <c:idx val="26"/>
            <c:marker>
              <c:spPr>
                <a:solidFill>
                  <a:schemeClr val="accent4"/>
                </a:solidFill>
                <a:ln w="25400" cap="flat" cmpd="sng" algn="ctr">
                  <a:solidFill>
                    <a:schemeClr val="accent4">
                      <a:shade val="50000"/>
                    </a:schemeClr>
                  </a:solidFill>
                  <a:prstDash val="solid"/>
                </a:ln>
                <a:effectLst/>
              </c:spPr>
            </c:marker>
            <c:bubble3D val="0"/>
            <c:spPr>
              <a:ln w="25400" cap="flat" cmpd="sng" algn="ctr">
                <a:solidFill>
                  <a:schemeClr val="accent4">
                    <a:shade val="50000"/>
                  </a:schemeClr>
                </a:solidFill>
                <a:prstDash val="solid"/>
              </a:ln>
              <a:effectLst/>
            </c:spPr>
          </c:dPt>
          <c:dPt>
            <c:idx val="27"/>
            <c:marker>
              <c:spPr>
                <a:solidFill>
                  <a:schemeClr val="accent4"/>
                </a:solidFill>
                <a:ln w="25400" cap="flat" cmpd="sng" algn="ctr">
                  <a:solidFill>
                    <a:schemeClr val="accent4">
                      <a:shade val="50000"/>
                    </a:schemeClr>
                  </a:solidFill>
                  <a:prstDash val="solid"/>
                </a:ln>
                <a:effectLst/>
              </c:spPr>
            </c:marker>
            <c:bubble3D val="0"/>
            <c:spPr>
              <a:ln w="25400" cap="flat" cmpd="sng" algn="ctr">
                <a:solidFill>
                  <a:schemeClr val="accent4">
                    <a:shade val="50000"/>
                  </a:schemeClr>
                </a:solidFill>
                <a:prstDash val="solid"/>
              </a:ln>
              <a:effectLst/>
            </c:spPr>
          </c:dPt>
          <c:dPt>
            <c:idx val="28"/>
            <c:marker>
              <c:spPr>
                <a:solidFill>
                  <a:schemeClr val="accent4"/>
                </a:solidFill>
                <a:ln w="25400" cap="flat" cmpd="sng" algn="ctr">
                  <a:solidFill>
                    <a:schemeClr val="accent4">
                      <a:shade val="50000"/>
                    </a:schemeClr>
                  </a:solidFill>
                  <a:prstDash val="solid"/>
                </a:ln>
                <a:effectLst/>
              </c:spPr>
            </c:marker>
            <c:bubble3D val="0"/>
            <c:spPr>
              <a:ln w="25400" cap="flat" cmpd="sng" algn="ctr">
                <a:solidFill>
                  <a:schemeClr val="accent4">
                    <a:shade val="50000"/>
                  </a:schemeClr>
                </a:solidFill>
                <a:prstDash val="solid"/>
              </a:ln>
              <a:effectLst/>
            </c:spPr>
          </c:dPt>
          <c:dPt>
            <c:idx val="29"/>
            <c:marker>
              <c:spPr>
                <a:solidFill>
                  <a:schemeClr val="accent4"/>
                </a:solidFill>
                <a:ln w="25400" cap="flat" cmpd="sng" algn="ctr">
                  <a:solidFill>
                    <a:schemeClr val="accent4">
                      <a:shade val="50000"/>
                    </a:schemeClr>
                  </a:solidFill>
                  <a:prstDash val="solid"/>
                </a:ln>
                <a:effectLst/>
              </c:spPr>
            </c:marker>
            <c:bubble3D val="0"/>
            <c:spPr>
              <a:ln w="25400" cap="flat" cmpd="sng" algn="ctr">
                <a:solidFill>
                  <a:schemeClr val="accent4">
                    <a:shade val="50000"/>
                  </a:schemeClr>
                </a:solidFill>
                <a:prstDash val="solid"/>
              </a:ln>
              <a:effectLst/>
            </c:spPr>
          </c:dPt>
          <c:dLbls>
            <c:dLbl>
              <c:idx val="0"/>
              <c:layout>
                <c:manualLayout>
                  <c:x val="-2.5191969752180444E-2"/>
                  <c:y val="-2.4259530440603888E-2"/>
                </c:manualLayout>
              </c:layout>
              <c:tx>
                <c:rich>
                  <a:bodyPr/>
                  <a:lstStyle/>
                  <a:p>
                    <a:r>
                      <a:rPr lang="ru-RU"/>
                      <a:t>1981</a:t>
                    </a:r>
                  </a:p>
                </c:rich>
              </c:tx>
              <c:dLblPos val="r"/>
              <c:showLegendKey val="0"/>
              <c:showVal val="0"/>
              <c:showCatName val="0"/>
              <c:showSerName val="0"/>
              <c:showPercent val="0"/>
              <c:showBubbleSize val="0"/>
            </c:dLbl>
            <c:dLbl>
              <c:idx val="1"/>
              <c:layout>
                <c:manualLayout>
                  <c:x val="-2.625251200635393E-2"/>
                  <c:y val="-1.8661064233146341E-2"/>
                </c:manualLayout>
              </c:layout>
              <c:tx>
                <c:rich>
                  <a:bodyPr/>
                  <a:lstStyle/>
                  <a:p>
                    <a:r>
                      <a:rPr lang="ru-RU"/>
                      <a:t>1982</a:t>
                    </a:r>
                  </a:p>
                </c:rich>
              </c:tx>
              <c:dLblPos val="r"/>
              <c:showLegendKey val="0"/>
              <c:showVal val="0"/>
              <c:showCatName val="0"/>
              <c:showSerName val="0"/>
              <c:showPercent val="0"/>
              <c:showBubbleSize val="0"/>
            </c:dLbl>
            <c:dLbl>
              <c:idx val="2"/>
              <c:layout>
                <c:manualLayout>
                  <c:x val="-2.6252496054250826E-2"/>
                  <c:y val="-1.3062891900716085E-2"/>
                </c:manualLayout>
              </c:layout>
              <c:tx>
                <c:rich>
                  <a:bodyPr/>
                  <a:lstStyle/>
                  <a:p>
                    <a:r>
                      <a:rPr lang="ru-RU"/>
                      <a:t>1983</a:t>
                    </a:r>
                  </a:p>
                </c:rich>
              </c:tx>
              <c:dLblPos val="r"/>
              <c:showLegendKey val="0"/>
              <c:showVal val="0"/>
              <c:showCatName val="0"/>
              <c:showSerName val="0"/>
              <c:showPercent val="0"/>
              <c:showBubbleSize val="0"/>
            </c:dLbl>
            <c:dLbl>
              <c:idx val="3"/>
              <c:layout>
                <c:manualLayout>
                  <c:x val="-4.119700338544368E-2"/>
                  <c:y val="0"/>
                </c:manualLayout>
              </c:layout>
              <c:tx>
                <c:rich>
                  <a:bodyPr/>
                  <a:lstStyle/>
                  <a:p>
                    <a:r>
                      <a:rPr lang="ru-RU"/>
                      <a:t>1984</a:t>
                    </a:r>
                  </a:p>
                </c:rich>
              </c:tx>
              <c:dLblPos val="r"/>
              <c:showLegendKey val="0"/>
              <c:showVal val="0"/>
              <c:showCatName val="0"/>
              <c:showSerName val="0"/>
              <c:showPercent val="0"/>
              <c:showBubbleSize val="0"/>
            </c:dLbl>
            <c:dLbl>
              <c:idx val="4"/>
              <c:layout>
                <c:manualLayout>
                  <c:x val="-3.7622027193319292E-3"/>
                  <c:y val="0"/>
                </c:manualLayout>
              </c:layout>
              <c:tx>
                <c:rich>
                  <a:bodyPr/>
                  <a:lstStyle/>
                  <a:p>
                    <a:r>
                      <a:rPr lang="ru-RU"/>
                      <a:t>1985</a:t>
                    </a:r>
                  </a:p>
                </c:rich>
              </c:tx>
              <c:dLblPos val="r"/>
              <c:showLegendKey val="0"/>
              <c:showVal val="0"/>
              <c:showCatName val="0"/>
              <c:showSerName val="0"/>
              <c:showPercent val="0"/>
              <c:showBubbleSize val="0"/>
            </c:dLbl>
            <c:dLbl>
              <c:idx val="5"/>
              <c:layout>
                <c:manualLayout>
                  <c:x val="-2.5105477600082392E-3"/>
                  <c:y val="0"/>
                </c:manualLayout>
              </c:layout>
              <c:tx>
                <c:rich>
                  <a:bodyPr/>
                  <a:lstStyle/>
                  <a:p>
                    <a:r>
                      <a:rPr lang="ru-RU"/>
                      <a:t>1986</a:t>
                    </a:r>
                  </a:p>
                </c:rich>
              </c:tx>
              <c:dLblPos val="r"/>
              <c:showLegendKey val="0"/>
              <c:showVal val="0"/>
              <c:showCatName val="0"/>
              <c:showSerName val="0"/>
              <c:showPercent val="0"/>
              <c:showBubbleSize val="0"/>
            </c:dLbl>
            <c:dLbl>
              <c:idx val="6"/>
              <c:layout/>
              <c:tx>
                <c:rich>
                  <a:bodyPr/>
                  <a:lstStyle/>
                  <a:p>
                    <a:r>
                      <a:rPr lang="ru-RU"/>
                      <a:t>1987</a:t>
                    </a:r>
                  </a:p>
                </c:rich>
              </c:tx>
              <c:showLegendKey val="0"/>
              <c:showVal val="0"/>
              <c:showCatName val="0"/>
              <c:showSerName val="0"/>
              <c:showPercent val="0"/>
              <c:showBubbleSize val="0"/>
            </c:dLbl>
            <c:dLbl>
              <c:idx val="7"/>
              <c:layout>
                <c:manualLayout>
                  <c:x val="-3.7644142202520027E-2"/>
                  <c:y val="-1.6794957809831708E-2"/>
                </c:manualLayout>
              </c:layout>
              <c:tx>
                <c:rich>
                  <a:bodyPr/>
                  <a:lstStyle/>
                  <a:p>
                    <a:r>
                      <a:rPr lang="ru-RU"/>
                      <a:t>1988</a:t>
                    </a:r>
                  </a:p>
                </c:rich>
              </c:tx>
              <c:dLblPos val="r"/>
              <c:showLegendKey val="0"/>
              <c:showVal val="0"/>
              <c:showCatName val="0"/>
              <c:showSerName val="0"/>
              <c:showPercent val="0"/>
              <c:showBubbleSize val="0"/>
            </c:dLbl>
            <c:dLbl>
              <c:idx val="8"/>
              <c:layout/>
              <c:tx>
                <c:rich>
                  <a:bodyPr/>
                  <a:lstStyle/>
                  <a:p>
                    <a:r>
                      <a:rPr lang="ru-RU"/>
                      <a:t>1989</a:t>
                    </a:r>
                  </a:p>
                </c:rich>
              </c:tx>
              <c:showLegendKey val="0"/>
              <c:showVal val="0"/>
              <c:showCatName val="0"/>
              <c:showSerName val="0"/>
              <c:showPercent val="0"/>
              <c:showBubbleSize val="0"/>
            </c:dLbl>
            <c:dLbl>
              <c:idx val="9"/>
              <c:layout/>
              <c:tx>
                <c:rich>
                  <a:bodyPr/>
                  <a:lstStyle/>
                  <a:p>
                    <a:r>
                      <a:rPr lang="ru-RU"/>
                      <a:t>1990</a:t>
                    </a:r>
                  </a:p>
                </c:rich>
              </c:tx>
              <c:showLegendKey val="0"/>
              <c:showVal val="0"/>
              <c:showCatName val="0"/>
              <c:showSerName val="0"/>
              <c:showPercent val="0"/>
              <c:showBubbleSize val="0"/>
            </c:dLbl>
            <c:dLbl>
              <c:idx val="10"/>
              <c:layout/>
              <c:tx>
                <c:rich>
                  <a:bodyPr/>
                  <a:lstStyle/>
                  <a:p>
                    <a:r>
                      <a:rPr lang="ru-RU"/>
                      <a:t>1991</a:t>
                    </a:r>
                  </a:p>
                </c:rich>
              </c:tx>
              <c:showLegendKey val="0"/>
              <c:showVal val="0"/>
              <c:showCatName val="0"/>
              <c:showSerName val="0"/>
              <c:showPercent val="0"/>
              <c:showBubbleSize val="0"/>
            </c:dLbl>
            <c:dLbl>
              <c:idx val="11"/>
              <c:layout/>
              <c:tx>
                <c:rich>
                  <a:bodyPr/>
                  <a:lstStyle/>
                  <a:p>
                    <a:r>
                      <a:rPr lang="ru-RU"/>
                      <a:t>1992</a:t>
                    </a:r>
                  </a:p>
                </c:rich>
              </c:tx>
              <c:showLegendKey val="0"/>
              <c:showVal val="0"/>
              <c:showCatName val="0"/>
              <c:showSerName val="0"/>
              <c:showPercent val="0"/>
              <c:showBubbleSize val="0"/>
            </c:dLbl>
            <c:dLbl>
              <c:idx val="12"/>
              <c:layout/>
              <c:tx>
                <c:rich>
                  <a:bodyPr/>
                  <a:lstStyle/>
                  <a:p>
                    <a:r>
                      <a:rPr lang="ru-RU"/>
                      <a:t>1993</a:t>
                    </a:r>
                  </a:p>
                </c:rich>
              </c:tx>
              <c:showLegendKey val="0"/>
              <c:showVal val="0"/>
              <c:showCatName val="0"/>
              <c:showSerName val="0"/>
              <c:showPercent val="0"/>
              <c:showBubbleSize val="0"/>
            </c:dLbl>
            <c:dLbl>
              <c:idx val="13"/>
              <c:layout/>
              <c:tx>
                <c:rich>
                  <a:bodyPr/>
                  <a:lstStyle/>
                  <a:p>
                    <a:r>
                      <a:rPr lang="ru-RU"/>
                      <a:t>1994</a:t>
                    </a:r>
                  </a:p>
                </c:rich>
              </c:tx>
              <c:showLegendKey val="0"/>
              <c:showVal val="0"/>
              <c:showCatName val="0"/>
              <c:showSerName val="0"/>
              <c:showPercent val="0"/>
              <c:showBubbleSize val="0"/>
            </c:dLbl>
            <c:dLbl>
              <c:idx val="14"/>
              <c:layout>
                <c:manualLayout>
                  <c:x val="-6.2703378655532913E-3"/>
                  <c:y val="0"/>
                </c:manualLayout>
              </c:layout>
              <c:tx>
                <c:rich>
                  <a:bodyPr/>
                  <a:lstStyle/>
                  <a:p>
                    <a:r>
                      <a:rPr lang="ru-RU"/>
                      <a:t>1995</a:t>
                    </a:r>
                  </a:p>
                </c:rich>
              </c:tx>
              <c:dLblPos val="r"/>
              <c:showLegendKey val="0"/>
              <c:showVal val="0"/>
              <c:showCatName val="0"/>
              <c:showSerName val="0"/>
              <c:showPercent val="0"/>
              <c:showBubbleSize val="0"/>
            </c:dLbl>
            <c:dLbl>
              <c:idx val="15"/>
              <c:layout/>
              <c:tx>
                <c:rich>
                  <a:bodyPr/>
                  <a:lstStyle/>
                  <a:p>
                    <a:r>
                      <a:rPr lang="ru-RU"/>
                      <a:t>1996</a:t>
                    </a:r>
                  </a:p>
                </c:rich>
              </c:tx>
              <c:showLegendKey val="0"/>
              <c:showVal val="0"/>
              <c:showCatName val="0"/>
              <c:showSerName val="0"/>
              <c:showPercent val="0"/>
              <c:showBubbleSize val="0"/>
            </c:dLbl>
            <c:dLbl>
              <c:idx val="16"/>
              <c:layout>
                <c:manualLayout>
                  <c:x val="-2.6414338261401719E-2"/>
                  <c:y val="-2.2393277079775609E-2"/>
                </c:manualLayout>
              </c:layout>
              <c:tx>
                <c:rich>
                  <a:bodyPr/>
                  <a:lstStyle/>
                  <a:p>
                    <a:r>
                      <a:rPr lang="ru-RU"/>
                      <a:t>1997</a:t>
                    </a:r>
                  </a:p>
                </c:rich>
              </c:tx>
              <c:dLblPos val="r"/>
              <c:showLegendKey val="0"/>
              <c:showVal val="0"/>
              <c:showCatName val="0"/>
              <c:showSerName val="0"/>
              <c:showPercent val="0"/>
              <c:showBubbleSize val="0"/>
            </c:dLbl>
            <c:dLbl>
              <c:idx val="17"/>
              <c:layout>
                <c:manualLayout>
                  <c:x val="-4.7797373996822136E-2"/>
                  <c:y val="0"/>
                </c:manualLayout>
              </c:layout>
              <c:tx>
                <c:rich>
                  <a:bodyPr/>
                  <a:lstStyle/>
                  <a:p>
                    <a:r>
                      <a:rPr lang="ru-RU"/>
                      <a:t>1998</a:t>
                    </a:r>
                  </a:p>
                </c:rich>
              </c:tx>
              <c:dLblPos val="r"/>
              <c:showLegendKey val="0"/>
              <c:showVal val="0"/>
              <c:showCatName val="0"/>
              <c:showSerName val="0"/>
              <c:showPercent val="0"/>
              <c:showBubbleSize val="0"/>
            </c:dLbl>
            <c:dLbl>
              <c:idx val="18"/>
              <c:layout>
                <c:manualLayout>
                  <c:x val="-4.2833333119618261E-2"/>
                  <c:y val="-5.5983192699439023E-3"/>
                </c:manualLayout>
              </c:layout>
              <c:tx>
                <c:rich>
                  <a:bodyPr/>
                  <a:lstStyle/>
                  <a:p>
                    <a:r>
                      <a:rPr lang="ru-RU"/>
                      <a:t>1999</a:t>
                    </a:r>
                  </a:p>
                </c:rich>
              </c:tx>
              <c:dLblPos val="r"/>
              <c:showLegendKey val="0"/>
              <c:showVal val="0"/>
              <c:showCatName val="0"/>
              <c:showSerName val="0"/>
              <c:showPercent val="0"/>
              <c:showBubbleSize val="0"/>
            </c:dLbl>
            <c:dLbl>
              <c:idx val="19"/>
              <c:layout>
                <c:manualLayout>
                  <c:x val="-4.6046322251559385E-2"/>
                  <c:y val="-1.4693751364682159E-7"/>
                </c:manualLayout>
              </c:layout>
              <c:tx>
                <c:rich>
                  <a:bodyPr/>
                  <a:lstStyle/>
                  <a:p>
                    <a:r>
                      <a:rPr lang="ru-RU"/>
                      <a:t>2000</a:t>
                    </a:r>
                  </a:p>
                </c:rich>
              </c:tx>
              <c:dLblPos val="r"/>
              <c:showLegendKey val="0"/>
              <c:showVal val="0"/>
              <c:showCatName val="0"/>
              <c:showSerName val="0"/>
              <c:showPercent val="0"/>
              <c:showBubbleSize val="0"/>
            </c:dLbl>
            <c:dLbl>
              <c:idx val="20"/>
              <c:layout/>
              <c:tx>
                <c:rich>
                  <a:bodyPr/>
                  <a:lstStyle/>
                  <a:p>
                    <a:r>
                      <a:rPr lang="ru-RU"/>
                      <a:t>2001</a:t>
                    </a:r>
                  </a:p>
                </c:rich>
              </c:tx>
              <c:showLegendKey val="0"/>
              <c:showVal val="0"/>
              <c:showCatName val="0"/>
              <c:showSerName val="0"/>
              <c:showPercent val="0"/>
              <c:showBubbleSize val="0"/>
            </c:dLbl>
            <c:dLbl>
              <c:idx val="21"/>
              <c:layout/>
              <c:tx>
                <c:rich>
                  <a:bodyPr/>
                  <a:lstStyle/>
                  <a:p>
                    <a:r>
                      <a:rPr lang="ru-RU"/>
                      <a:t>2002</a:t>
                    </a:r>
                  </a:p>
                </c:rich>
              </c:tx>
              <c:showLegendKey val="0"/>
              <c:showVal val="0"/>
              <c:showCatName val="0"/>
              <c:showSerName val="0"/>
              <c:showPercent val="0"/>
              <c:showBubbleSize val="0"/>
            </c:dLbl>
            <c:dLbl>
              <c:idx val="22"/>
              <c:layout/>
              <c:tx>
                <c:rich>
                  <a:bodyPr/>
                  <a:lstStyle/>
                  <a:p>
                    <a:r>
                      <a:rPr lang="ru-RU"/>
                      <a:t>2003</a:t>
                    </a:r>
                  </a:p>
                </c:rich>
              </c:tx>
              <c:showLegendKey val="0"/>
              <c:showVal val="0"/>
              <c:showCatName val="0"/>
              <c:showSerName val="0"/>
              <c:showPercent val="0"/>
              <c:showBubbleSize val="0"/>
            </c:dLbl>
            <c:dLbl>
              <c:idx val="23"/>
              <c:layout/>
              <c:tx>
                <c:rich>
                  <a:bodyPr/>
                  <a:lstStyle/>
                  <a:p>
                    <a:r>
                      <a:rPr lang="ru-RU"/>
                      <a:t>2004</a:t>
                    </a:r>
                  </a:p>
                </c:rich>
              </c:tx>
              <c:showLegendKey val="0"/>
              <c:showVal val="0"/>
              <c:showCatName val="0"/>
              <c:showSerName val="0"/>
              <c:showPercent val="0"/>
              <c:showBubbleSize val="0"/>
            </c:dLbl>
            <c:dLbl>
              <c:idx val="24"/>
              <c:layout/>
              <c:tx>
                <c:rich>
                  <a:bodyPr/>
                  <a:lstStyle/>
                  <a:p>
                    <a:r>
                      <a:rPr lang="ru-RU"/>
                      <a:t>2005</a:t>
                    </a:r>
                  </a:p>
                </c:rich>
              </c:tx>
              <c:showLegendKey val="0"/>
              <c:showVal val="0"/>
              <c:showCatName val="0"/>
              <c:showSerName val="0"/>
              <c:showPercent val="0"/>
              <c:showBubbleSize val="0"/>
            </c:dLbl>
            <c:dLbl>
              <c:idx val="25"/>
              <c:layout/>
              <c:tx>
                <c:rich>
                  <a:bodyPr/>
                  <a:lstStyle/>
                  <a:p>
                    <a:r>
                      <a:rPr lang="ru-RU"/>
                      <a:t>2006</a:t>
                    </a:r>
                  </a:p>
                </c:rich>
              </c:tx>
              <c:showLegendKey val="0"/>
              <c:showVal val="0"/>
              <c:showCatName val="0"/>
              <c:showSerName val="0"/>
              <c:showPercent val="0"/>
              <c:showBubbleSize val="0"/>
            </c:dLbl>
            <c:dLbl>
              <c:idx val="26"/>
              <c:layout>
                <c:manualLayout>
                  <c:x val="-2.6252496054250826E-2"/>
                  <c:y val="-2.2393277079775609E-2"/>
                </c:manualLayout>
              </c:layout>
              <c:tx>
                <c:rich>
                  <a:bodyPr/>
                  <a:lstStyle/>
                  <a:p>
                    <a:r>
                      <a:rPr lang="ru-RU"/>
                      <a:t>2007</a:t>
                    </a:r>
                  </a:p>
                </c:rich>
              </c:tx>
              <c:dLblPos val="r"/>
              <c:showLegendKey val="0"/>
              <c:showVal val="0"/>
              <c:showCatName val="0"/>
              <c:showSerName val="0"/>
              <c:showPercent val="0"/>
              <c:showBubbleSize val="0"/>
            </c:dLbl>
            <c:dLbl>
              <c:idx val="27"/>
              <c:layout>
                <c:manualLayout>
                  <c:x val="-2.644164728984021E-2"/>
                  <c:y val="-2.0527170656460973E-2"/>
                </c:manualLayout>
              </c:layout>
              <c:tx>
                <c:rich>
                  <a:bodyPr/>
                  <a:lstStyle/>
                  <a:p>
                    <a:r>
                      <a:rPr lang="ru-RU"/>
                      <a:t>2008</a:t>
                    </a:r>
                  </a:p>
                </c:rich>
              </c:tx>
              <c:dLblPos val="r"/>
              <c:showLegendKey val="0"/>
              <c:showVal val="0"/>
              <c:showCatName val="0"/>
              <c:showSerName val="0"/>
              <c:showPercent val="0"/>
              <c:showBubbleSize val="0"/>
            </c:dLbl>
            <c:dLbl>
              <c:idx val="28"/>
              <c:layout>
                <c:manualLayout>
                  <c:x val="-2.5182521228419248E-2"/>
                  <c:y val="-1.8661064233146271E-2"/>
                </c:manualLayout>
              </c:layout>
              <c:tx>
                <c:rich>
                  <a:bodyPr/>
                  <a:lstStyle/>
                  <a:p>
                    <a:r>
                      <a:rPr lang="ru-RU"/>
                      <a:t>2009</a:t>
                    </a:r>
                  </a:p>
                </c:rich>
              </c:tx>
              <c:dLblPos val="r"/>
              <c:showLegendKey val="0"/>
              <c:showVal val="0"/>
              <c:showCatName val="0"/>
              <c:showSerName val="0"/>
              <c:showPercent val="0"/>
              <c:showBubbleSize val="0"/>
            </c:dLbl>
            <c:dLbl>
              <c:idx val="29"/>
              <c:layout/>
              <c:tx>
                <c:rich>
                  <a:bodyPr/>
                  <a:lstStyle/>
                  <a:p>
                    <a:r>
                      <a:rPr lang="ru-RU"/>
                      <a:t>2010</a:t>
                    </a:r>
                  </a:p>
                </c:rich>
              </c:tx>
              <c:showLegendKey val="0"/>
              <c:showVal val="0"/>
              <c:showCatName val="0"/>
              <c:showSerName val="0"/>
              <c:showPercent val="0"/>
              <c:showBubbleSize val="0"/>
            </c:dLbl>
            <c:txPr>
              <a:bodyPr/>
              <a:lstStyle/>
              <a:p>
                <a:pPr>
                  <a:defRPr sz="1000" b="0" i="0" u="none" strike="noStrike" baseline="0">
                    <a:solidFill>
                      <a:srgbClr val="000000"/>
                    </a:solidFill>
                    <a:latin typeface="Calibri"/>
                    <a:ea typeface="Calibri"/>
                    <a:cs typeface="Calibri"/>
                  </a:defRPr>
                </a:pPr>
                <a:endParaRPr lang="ru-RU"/>
              </a:p>
            </c:txPr>
            <c:showLegendKey val="0"/>
            <c:showVal val="0"/>
            <c:showCatName val="0"/>
            <c:showSerName val="1"/>
            <c:showPercent val="0"/>
            <c:showBubbleSize val="0"/>
            <c:showLeaderLines val="0"/>
          </c:dLbls>
          <c:xVal>
            <c:numRef>
              <c:f>Argentina!$AA$3:$BD$3</c:f>
              <c:numCache>
                <c:formatCode>General</c:formatCode>
                <c:ptCount val="30"/>
                <c:pt idx="0">
                  <c:v>-5.9890558114353674</c:v>
                </c:pt>
                <c:pt idx="1">
                  <c:v>-2.7909739553226043</c:v>
                </c:pt>
                <c:pt idx="2">
                  <c:v>-2.3427783479647046</c:v>
                </c:pt>
                <c:pt idx="3">
                  <c:v>-3.1545541103664059</c:v>
                </c:pt>
                <c:pt idx="4">
                  <c:v>-1.0767200482003285</c:v>
                </c:pt>
                <c:pt idx="5">
                  <c:v>-2.5771977834835806</c:v>
                </c:pt>
                <c:pt idx="6">
                  <c:v>-3.8116687722169322</c:v>
                </c:pt>
                <c:pt idx="7">
                  <c:v>-1.2455745536768734</c:v>
                </c:pt>
                <c:pt idx="8">
                  <c:v>-1.7028351008922047</c:v>
                </c:pt>
                <c:pt idx="9">
                  <c:v>3.2203209902961412</c:v>
                </c:pt>
                <c:pt idx="10">
                  <c:v>-0.34102890324412627</c:v>
                </c:pt>
                <c:pt idx="11">
                  <c:v>-2.4249364131928219</c:v>
                </c:pt>
                <c:pt idx="12">
                  <c:v>-3.4660048279312323</c:v>
                </c:pt>
                <c:pt idx="13">
                  <c:v>-4.2648596971432022</c:v>
                </c:pt>
                <c:pt idx="14">
                  <c:v>-1.9834592884816533</c:v>
                </c:pt>
                <c:pt idx="15">
                  <c:v>-2.4875929383260056</c:v>
                </c:pt>
                <c:pt idx="16">
                  <c:v>-4.1446816486517593</c:v>
                </c:pt>
                <c:pt idx="17">
                  <c:v>-4.8443142266237764</c:v>
                </c:pt>
                <c:pt idx="18">
                  <c:v>-4.212294722329653</c:v>
                </c:pt>
                <c:pt idx="19">
                  <c:v>-3.1599224295161341</c:v>
                </c:pt>
                <c:pt idx="20">
                  <c:v>-1.4069480668862131</c:v>
                </c:pt>
                <c:pt idx="21">
                  <c:v>8.5913183876726578</c:v>
                </c:pt>
                <c:pt idx="22">
                  <c:v>6.2809505841165292</c:v>
                </c:pt>
                <c:pt idx="23">
                  <c:v>2.0974341196169801</c:v>
                </c:pt>
                <c:pt idx="24">
                  <c:v>2.8787880691198482</c:v>
                </c:pt>
                <c:pt idx="25">
                  <c:v>3.6283350047673841</c:v>
                </c:pt>
                <c:pt idx="26">
                  <c:v>2.8202579175942404</c:v>
                </c:pt>
                <c:pt idx="27">
                  <c:v>2.0680448146330317</c:v>
                </c:pt>
                <c:pt idx="28">
                  <c:v>2.7445099934276804</c:v>
                </c:pt>
                <c:pt idx="29">
                  <c:v>0.79520962607761769</c:v>
                </c:pt>
              </c:numCache>
            </c:numRef>
          </c:xVal>
          <c:yVal>
            <c:numRef>
              <c:f>Argentina!$AA$4:$BD$4</c:f>
              <c:numCache>
                <c:formatCode>General</c:formatCode>
                <c:ptCount val="30"/>
                <c:pt idx="0">
                  <c:v>2.6297445827376436</c:v>
                </c:pt>
                <c:pt idx="1">
                  <c:v>2.54425802557033</c:v>
                </c:pt>
                <c:pt idx="2">
                  <c:v>1.2723709993256587</c:v>
                </c:pt>
                <c:pt idx="3">
                  <c:v>1.2984878041468133</c:v>
                </c:pt>
                <c:pt idx="4">
                  <c:v>0.46597548304468001</c:v>
                </c:pt>
                <c:pt idx="5">
                  <c:v>0.18839955814902706</c:v>
                </c:pt>
                <c:pt idx="6">
                  <c:v>-0.10350458295276202</c:v>
                </c:pt>
                <c:pt idx="7">
                  <c:v>0.38904396046777667</c:v>
                </c:pt>
                <c:pt idx="8">
                  <c:v>4.7574994466306348</c:v>
                </c:pt>
                <c:pt idx="9">
                  <c:v>0.37282714452681598</c:v>
                </c:pt>
                <c:pt idx="10">
                  <c:v>1.5401645367532257</c:v>
                </c:pt>
                <c:pt idx="11">
                  <c:v>3.5515388555236118</c:v>
                </c:pt>
                <c:pt idx="12">
                  <c:v>15.412856713134005</c:v>
                </c:pt>
                <c:pt idx="13">
                  <c:v>4.6936753776896198</c:v>
                </c:pt>
                <c:pt idx="14">
                  <c:v>2.4902984828582304</c:v>
                </c:pt>
                <c:pt idx="15">
                  <c:v>5.4903520208621011</c:v>
                </c:pt>
                <c:pt idx="16">
                  <c:v>5.6449972233683079</c:v>
                </c:pt>
                <c:pt idx="17">
                  <c:v>4.6004462036264941</c:v>
                </c:pt>
                <c:pt idx="18">
                  <c:v>5.4572294115798101</c:v>
                </c:pt>
                <c:pt idx="19">
                  <c:v>2.4396865491824569</c:v>
                </c:pt>
                <c:pt idx="20">
                  <c:v>-2.7905287677134432</c:v>
                </c:pt>
                <c:pt idx="21">
                  <c:v>-1.8270030312481544</c:v>
                </c:pt>
                <c:pt idx="22">
                  <c:v>-5.3086448994197868</c:v>
                </c:pt>
                <c:pt idx="23">
                  <c:v>-3.8966304378559502</c:v>
                </c:pt>
                <c:pt idx="24">
                  <c:v>1.9475209400978348</c:v>
                </c:pt>
                <c:pt idx="25">
                  <c:v>5.1022059569114937</c:v>
                </c:pt>
                <c:pt idx="26">
                  <c:v>4.616240311815913</c:v>
                </c:pt>
                <c:pt idx="27">
                  <c:v>9.3771617370879704E-2</c:v>
                </c:pt>
                <c:pt idx="28">
                  <c:v>4.1145391986557416E-2</c:v>
                </c:pt>
                <c:pt idx="29">
                  <c:v>4.4819788068297051</c:v>
                </c:pt>
              </c:numCache>
            </c:numRef>
          </c:yVal>
          <c:smooth val="0"/>
        </c:ser>
        <c:dLbls>
          <c:showLegendKey val="0"/>
          <c:showVal val="0"/>
          <c:showCatName val="0"/>
          <c:showSerName val="0"/>
          <c:showPercent val="0"/>
          <c:showBubbleSize val="0"/>
        </c:dLbls>
        <c:axId val="66427520"/>
        <c:axId val="67797760"/>
      </c:scatterChart>
      <c:valAx>
        <c:axId val="66427520"/>
        <c:scaling>
          <c:orientation val="minMax"/>
        </c:scaling>
        <c:delete val="0"/>
        <c:axPos val="b"/>
        <c:majorGridlines/>
        <c:minorGridlines/>
        <c:title>
          <c:tx>
            <c:rich>
              <a:bodyPr/>
              <a:lstStyle/>
              <a:p>
                <a:pPr>
                  <a:defRPr sz="1000" b="1" i="0" u="none" strike="noStrike" baseline="0">
                    <a:solidFill>
                      <a:srgbClr val="000000"/>
                    </a:solidFill>
                    <a:latin typeface="Calibri"/>
                    <a:ea typeface="Calibri"/>
                    <a:cs typeface="Calibri"/>
                  </a:defRPr>
                </a:pPr>
                <a:r>
                  <a:rPr lang="en-US"/>
                  <a:t>Current Capital Inflow (%GDP)</a:t>
                </a:r>
              </a:p>
            </c:rich>
          </c:tx>
          <c:layout/>
          <c:overlay val="0"/>
        </c:title>
        <c:numFmt formatCode="General" sourceLinked="1"/>
        <c:majorTickMark val="out"/>
        <c:minorTickMark val="none"/>
        <c:tickLblPos val="nextTo"/>
        <c:spPr>
          <a:ln w="19050">
            <a:solidFill>
              <a:schemeClr val="accent1"/>
            </a:solidFill>
          </a:ln>
        </c:spPr>
        <c:txPr>
          <a:bodyPr rot="0" vert="horz"/>
          <a:lstStyle/>
          <a:p>
            <a:pPr>
              <a:defRPr sz="1000" b="0" i="0" u="none" strike="noStrike" baseline="0">
                <a:solidFill>
                  <a:srgbClr val="000000"/>
                </a:solidFill>
                <a:latin typeface="Calibri"/>
                <a:ea typeface="Calibri"/>
                <a:cs typeface="Calibri"/>
              </a:defRPr>
            </a:pPr>
            <a:endParaRPr lang="ru-RU"/>
          </a:p>
        </c:txPr>
        <c:crossAx val="67797760"/>
        <c:crosses val="autoZero"/>
        <c:crossBetween val="midCat"/>
      </c:valAx>
      <c:valAx>
        <c:axId val="67797760"/>
        <c:scaling>
          <c:orientation val="minMax"/>
        </c:scaling>
        <c:delete val="0"/>
        <c:axPos val="l"/>
        <c:majorGridlines/>
        <c:minorGridlines/>
        <c:title>
          <c:tx>
            <c:rich>
              <a:bodyPr/>
              <a:lstStyle/>
              <a:p>
                <a:pPr>
                  <a:defRPr sz="1000" b="1" i="0" u="none" strike="noStrike" baseline="0">
                    <a:solidFill>
                      <a:srgbClr val="000000"/>
                    </a:solidFill>
                    <a:latin typeface="Calibri"/>
                    <a:ea typeface="Calibri"/>
                    <a:cs typeface="Calibri"/>
                  </a:defRPr>
                </a:pPr>
                <a:r>
                  <a:rPr lang="en-US"/>
                  <a:t>Private Capital Inflow (%GDP)</a:t>
                </a:r>
              </a:p>
            </c:rich>
          </c:tx>
          <c:layout/>
          <c:overlay val="0"/>
        </c:title>
        <c:numFmt formatCode="General" sourceLinked="1"/>
        <c:majorTickMark val="out"/>
        <c:minorTickMark val="none"/>
        <c:tickLblPos val="nextTo"/>
        <c:spPr>
          <a:ln w="19050">
            <a:solidFill>
              <a:sysClr val="windowText" lastClr="000000"/>
            </a:solidFill>
          </a:ln>
        </c:spPr>
        <c:txPr>
          <a:bodyPr rot="0" vert="horz"/>
          <a:lstStyle/>
          <a:p>
            <a:pPr>
              <a:defRPr sz="1000" b="0" i="0" u="none" strike="noStrike" baseline="0">
                <a:solidFill>
                  <a:srgbClr val="000000"/>
                </a:solidFill>
                <a:latin typeface="Calibri"/>
                <a:ea typeface="Calibri"/>
                <a:cs typeface="Calibri"/>
              </a:defRPr>
            </a:pPr>
            <a:endParaRPr lang="ru-RU"/>
          </a:p>
        </c:txPr>
        <c:crossAx val="66427520"/>
        <c:crosses val="autoZero"/>
        <c:crossBetween val="midCat"/>
      </c:valAx>
    </c:plotArea>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ru-RU"/>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dPt>
            <c:idx val="0"/>
            <c:marker>
              <c:spPr>
                <a:solidFill>
                  <a:schemeClr val="accent3"/>
                </a:solidFill>
                <a:ln w="25400" cap="flat" cmpd="sng" algn="ctr">
                  <a:solidFill>
                    <a:schemeClr val="accent3">
                      <a:shade val="50000"/>
                    </a:schemeClr>
                  </a:solidFill>
                  <a:prstDash val="solid"/>
                </a:ln>
                <a:effectLst/>
              </c:spPr>
            </c:marker>
            <c:bubble3D val="0"/>
            <c:spPr>
              <a:ln w="25400" cap="flat" cmpd="sng" algn="ctr">
                <a:solidFill>
                  <a:schemeClr val="accent3">
                    <a:shade val="50000"/>
                  </a:schemeClr>
                </a:solidFill>
                <a:prstDash val="solid"/>
              </a:ln>
              <a:effectLst/>
            </c:spPr>
          </c:dPt>
          <c:dPt>
            <c:idx val="1"/>
            <c:marker>
              <c:spPr>
                <a:solidFill>
                  <a:schemeClr val="accent3"/>
                </a:solidFill>
                <a:ln w="25400" cap="flat" cmpd="sng" algn="ctr">
                  <a:solidFill>
                    <a:schemeClr val="accent3">
                      <a:shade val="50000"/>
                    </a:schemeClr>
                  </a:solidFill>
                  <a:prstDash val="solid"/>
                </a:ln>
                <a:effectLst/>
              </c:spPr>
            </c:marker>
            <c:bubble3D val="0"/>
            <c:spPr>
              <a:ln w="25400" cap="flat" cmpd="sng" algn="ctr">
                <a:solidFill>
                  <a:schemeClr val="accent3">
                    <a:shade val="50000"/>
                  </a:schemeClr>
                </a:solidFill>
                <a:prstDash val="solid"/>
              </a:ln>
              <a:effectLst/>
            </c:spPr>
          </c:dPt>
          <c:dPt>
            <c:idx val="2"/>
            <c:marker>
              <c:spPr>
                <a:solidFill>
                  <a:schemeClr val="accent3"/>
                </a:solidFill>
                <a:ln w="25400" cap="flat" cmpd="sng" algn="ctr">
                  <a:solidFill>
                    <a:schemeClr val="accent3">
                      <a:shade val="50000"/>
                    </a:schemeClr>
                  </a:solidFill>
                  <a:prstDash val="solid"/>
                </a:ln>
                <a:effectLst/>
              </c:spPr>
            </c:marker>
            <c:bubble3D val="0"/>
            <c:spPr>
              <a:ln w="25400" cap="flat" cmpd="sng" algn="ctr">
                <a:solidFill>
                  <a:schemeClr val="accent3">
                    <a:shade val="50000"/>
                  </a:schemeClr>
                </a:solidFill>
                <a:prstDash val="solid"/>
              </a:ln>
              <a:effectLst/>
            </c:spPr>
          </c:dPt>
          <c:dPt>
            <c:idx val="3"/>
            <c:marker>
              <c:spPr>
                <a:solidFill>
                  <a:schemeClr val="accent3"/>
                </a:solidFill>
                <a:ln w="25400" cap="flat" cmpd="sng" algn="ctr">
                  <a:solidFill>
                    <a:schemeClr val="accent3">
                      <a:shade val="50000"/>
                    </a:schemeClr>
                  </a:solidFill>
                  <a:prstDash val="solid"/>
                </a:ln>
                <a:effectLst/>
              </c:spPr>
            </c:marker>
            <c:bubble3D val="0"/>
            <c:spPr>
              <a:ln w="25400" cap="flat" cmpd="sng" algn="ctr">
                <a:solidFill>
                  <a:schemeClr val="accent3">
                    <a:shade val="50000"/>
                  </a:schemeClr>
                </a:solidFill>
                <a:prstDash val="solid"/>
              </a:ln>
              <a:effectLst/>
            </c:spPr>
          </c:dPt>
          <c:dPt>
            <c:idx val="4"/>
            <c:marker>
              <c:spPr>
                <a:solidFill>
                  <a:schemeClr val="accent3"/>
                </a:solidFill>
                <a:ln w="25400" cap="flat" cmpd="sng" algn="ctr">
                  <a:solidFill>
                    <a:schemeClr val="accent3">
                      <a:shade val="50000"/>
                    </a:schemeClr>
                  </a:solidFill>
                  <a:prstDash val="solid"/>
                </a:ln>
                <a:effectLst/>
              </c:spPr>
            </c:marker>
            <c:bubble3D val="0"/>
            <c:spPr>
              <a:ln w="25400" cap="flat" cmpd="sng" algn="ctr">
                <a:solidFill>
                  <a:schemeClr val="accent3">
                    <a:shade val="50000"/>
                  </a:schemeClr>
                </a:solidFill>
                <a:prstDash val="solid"/>
              </a:ln>
              <a:effectLst/>
            </c:spPr>
          </c:dPt>
          <c:dPt>
            <c:idx val="5"/>
            <c:marker>
              <c:spPr>
                <a:solidFill>
                  <a:schemeClr val="accent3"/>
                </a:solidFill>
                <a:ln w="25400" cap="flat" cmpd="sng" algn="ctr">
                  <a:solidFill>
                    <a:schemeClr val="accent3">
                      <a:shade val="50000"/>
                    </a:schemeClr>
                  </a:solidFill>
                  <a:prstDash val="solid"/>
                </a:ln>
                <a:effectLst/>
              </c:spPr>
            </c:marker>
            <c:bubble3D val="0"/>
            <c:spPr>
              <a:ln w="25400" cap="flat" cmpd="sng" algn="ctr">
                <a:solidFill>
                  <a:schemeClr val="accent3">
                    <a:shade val="50000"/>
                  </a:schemeClr>
                </a:solidFill>
                <a:prstDash val="solid"/>
              </a:ln>
              <a:effectLst/>
            </c:spPr>
          </c:dPt>
          <c:dPt>
            <c:idx val="6"/>
            <c:marker>
              <c:spPr>
                <a:solidFill>
                  <a:schemeClr val="accent3"/>
                </a:solidFill>
                <a:ln w="25400" cap="flat" cmpd="sng" algn="ctr">
                  <a:solidFill>
                    <a:schemeClr val="accent3">
                      <a:shade val="50000"/>
                    </a:schemeClr>
                  </a:solidFill>
                  <a:prstDash val="solid"/>
                </a:ln>
                <a:effectLst/>
              </c:spPr>
            </c:marker>
            <c:bubble3D val="0"/>
            <c:spPr>
              <a:ln w="25400" cap="flat" cmpd="sng" algn="ctr">
                <a:solidFill>
                  <a:schemeClr val="accent3">
                    <a:shade val="50000"/>
                  </a:schemeClr>
                </a:solidFill>
                <a:prstDash val="solid"/>
              </a:ln>
              <a:effectLst/>
            </c:spPr>
          </c:dPt>
          <c:dPt>
            <c:idx val="7"/>
            <c:marker>
              <c:spPr>
                <a:solidFill>
                  <a:schemeClr val="accent3"/>
                </a:solidFill>
                <a:ln w="25400" cap="flat" cmpd="sng" algn="ctr">
                  <a:solidFill>
                    <a:schemeClr val="accent3">
                      <a:shade val="50000"/>
                    </a:schemeClr>
                  </a:solidFill>
                  <a:prstDash val="solid"/>
                </a:ln>
                <a:effectLst/>
              </c:spPr>
            </c:marker>
            <c:bubble3D val="0"/>
            <c:spPr>
              <a:ln w="25400" cap="flat" cmpd="sng" algn="ctr">
                <a:solidFill>
                  <a:schemeClr val="accent3">
                    <a:shade val="50000"/>
                  </a:schemeClr>
                </a:solidFill>
                <a:prstDash val="solid"/>
              </a:ln>
              <a:effectLst/>
            </c:spPr>
          </c:dPt>
          <c:dPt>
            <c:idx val="8"/>
            <c:marker>
              <c:spPr>
                <a:solidFill>
                  <a:schemeClr val="accent6"/>
                </a:solidFill>
                <a:ln w="25400" cap="flat" cmpd="sng" algn="ctr">
                  <a:solidFill>
                    <a:schemeClr val="accent6">
                      <a:shade val="50000"/>
                    </a:schemeClr>
                  </a:solidFill>
                  <a:prstDash val="solid"/>
                </a:ln>
                <a:effectLst/>
              </c:spPr>
            </c:marker>
            <c:bubble3D val="0"/>
            <c:spPr>
              <a:ln w="25400" cap="flat" cmpd="sng" algn="ctr">
                <a:solidFill>
                  <a:schemeClr val="accent6">
                    <a:shade val="50000"/>
                  </a:schemeClr>
                </a:solidFill>
                <a:prstDash val="solid"/>
              </a:ln>
              <a:effectLst/>
            </c:spPr>
          </c:dPt>
          <c:dPt>
            <c:idx val="9"/>
            <c:marker>
              <c:spPr>
                <a:solidFill>
                  <a:schemeClr val="accent6"/>
                </a:solidFill>
                <a:ln w="25400" cap="flat" cmpd="sng" algn="ctr">
                  <a:solidFill>
                    <a:schemeClr val="accent6">
                      <a:shade val="50000"/>
                    </a:schemeClr>
                  </a:solidFill>
                  <a:prstDash val="solid"/>
                </a:ln>
                <a:effectLst/>
              </c:spPr>
            </c:marker>
            <c:bubble3D val="0"/>
            <c:spPr>
              <a:ln w="25400" cap="flat" cmpd="sng" algn="ctr">
                <a:solidFill>
                  <a:schemeClr val="accent6">
                    <a:shade val="50000"/>
                  </a:schemeClr>
                </a:solidFill>
                <a:prstDash val="solid"/>
              </a:ln>
              <a:effectLst/>
            </c:spPr>
          </c:dPt>
          <c:dPt>
            <c:idx val="10"/>
            <c:marker>
              <c:spPr>
                <a:solidFill>
                  <a:schemeClr val="accent6"/>
                </a:solidFill>
                <a:ln w="25400" cap="flat" cmpd="sng" algn="ctr">
                  <a:solidFill>
                    <a:schemeClr val="accent6">
                      <a:shade val="50000"/>
                    </a:schemeClr>
                  </a:solidFill>
                  <a:prstDash val="solid"/>
                </a:ln>
                <a:effectLst/>
              </c:spPr>
            </c:marker>
            <c:bubble3D val="0"/>
            <c:spPr>
              <a:ln w="25400" cap="flat" cmpd="sng" algn="ctr">
                <a:solidFill>
                  <a:schemeClr val="accent6">
                    <a:shade val="50000"/>
                  </a:schemeClr>
                </a:solidFill>
                <a:prstDash val="solid"/>
              </a:ln>
              <a:effectLst/>
            </c:spPr>
          </c:dPt>
          <c:dPt>
            <c:idx val="11"/>
            <c:marker>
              <c:spPr>
                <a:solidFill>
                  <a:schemeClr val="accent6"/>
                </a:solidFill>
                <a:ln w="25400" cap="flat" cmpd="sng" algn="ctr">
                  <a:solidFill>
                    <a:schemeClr val="accent6">
                      <a:shade val="50000"/>
                    </a:schemeClr>
                  </a:solidFill>
                  <a:prstDash val="solid"/>
                </a:ln>
                <a:effectLst/>
              </c:spPr>
            </c:marker>
            <c:bubble3D val="0"/>
            <c:spPr>
              <a:ln w="25400" cap="flat" cmpd="sng" algn="ctr">
                <a:solidFill>
                  <a:schemeClr val="accent6">
                    <a:shade val="50000"/>
                  </a:schemeClr>
                </a:solidFill>
                <a:prstDash val="solid"/>
              </a:ln>
              <a:effectLst/>
            </c:spPr>
          </c:dPt>
          <c:dPt>
            <c:idx val="12"/>
            <c:marker>
              <c:spPr>
                <a:solidFill>
                  <a:schemeClr val="accent6"/>
                </a:solidFill>
                <a:ln w="25400" cap="flat" cmpd="sng" algn="ctr">
                  <a:solidFill>
                    <a:schemeClr val="accent6">
                      <a:shade val="50000"/>
                    </a:schemeClr>
                  </a:solidFill>
                  <a:prstDash val="solid"/>
                </a:ln>
                <a:effectLst/>
              </c:spPr>
            </c:marker>
            <c:bubble3D val="0"/>
            <c:spPr>
              <a:ln w="25400" cap="flat" cmpd="sng" algn="ctr">
                <a:solidFill>
                  <a:schemeClr val="accent6">
                    <a:shade val="50000"/>
                  </a:schemeClr>
                </a:solidFill>
                <a:prstDash val="solid"/>
              </a:ln>
              <a:effectLst/>
            </c:spPr>
          </c:dPt>
          <c:dPt>
            <c:idx val="13"/>
            <c:marker>
              <c:spPr>
                <a:solidFill>
                  <a:schemeClr val="accent6"/>
                </a:solidFill>
                <a:ln w="25400" cap="flat" cmpd="sng" algn="ctr">
                  <a:solidFill>
                    <a:schemeClr val="accent6">
                      <a:shade val="50000"/>
                    </a:schemeClr>
                  </a:solidFill>
                  <a:prstDash val="solid"/>
                </a:ln>
                <a:effectLst/>
              </c:spPr>
            </c:marker>
            <c:bubble3D val="0"/>
            <c:spPr>
              <a:ln w="25400" cap="flat" cmpd="sng" algn="ctr">
                <a:solidFill>
                  <a:schemeClr val="accent6">
                    <a:shade val="50000"/>
                  </a:schemeClr>
                </a:solidFill>
                <a:prstDash val="solid"/>
              </a:ln>
              <a:effectLst/>
            </c:spPr>
          </c:dPt>
          <c:dPt>
            <c:idx val="14"/>
            <c:marker>
              <c:spPr>
                <a:solidFill>
                  <a:schemeClr val="accent6"/>
                </a:solidFill>
                <a:ln w="25400" cap="flat" cmpd="sng" algn="ctr">
                  <a:solidFill>
                    <a:schemeClr val="accent6">
                      <a:shade val="50000"/>
                    </a:schemeClr>
                  </a:solidFill>
                  <a:prstDash val="solid"/>
                </a:ln>
                <a:effectLst/>
              </c:spPr>
            </c:marker>
            <c:bubble3D val="0"/>
            <c:spPr>
              <a:ln w="25400" cap="flat" cmpd="sng" algn="ctr">
                <a:solidFill>
                  <a:schemeClr val="accent6">
                    <a:shade val="50000"/>
                  </a:schemeClr>
                </a:solidFill>
                <a:prstDash val="solid"/>
              </a:ln>
              <a:effectLst/>
            </c:spPr>
          </c:dPt>
          <c:dPt>
            <c:idx val="15"/>
            <c:marker>
              <c:spPr>
                <a:solidFill>
                  <a:schemeClr val="accent2"/>
                </a:solidFill>
                <a:ln w="25400" cap="flat" cmpd="sng" algn="ctr">
                  <a:solidFill>
                    <a:schemeClr val="accent2">
                      <a:shade val="50000"/>
                    </a:schemeClr>
                  </a:solidFill>
                  <a:prstDash val="solid"/>
                </a:ln>
                <a:effectLst/>
              </c:spPr>
            </c:marker>
            <c:bubble3D val="0"/>
            <c:spPr>
              <a:ln w="25400" cap="flat" cmpd="sng" algn="ctr">
                <a:solidFill>
                  <a:schemeClr val="accent2">
                    <a:shade val="50000"/>
                  </a:schemeClr>
                </a:solidFill>
                <a:prstDash val="solid"/>
              </a:ln>
              <a:effectLst/>
            </c:spPr>
          </c:dPt>
          <c:dPt>
            <c:idx val="16"/>
            <c:marker>
              <c:spPr>
                <a:solidFill>
                  <a:schemeClr val="accent2"/>
                </a:solidFill>
                <a:ln w="25400" cap="flat" cmpd="sng" algn="ctr">
                  <a:solidFill>
                    <a:schemeClr val="accent2">
                      <a:shade val="50000"/>
                    </a:schemeClr>
                  </a:solidFill>
                  <a:prstDash val="solid"/>
                </a:ln>
                <a:effectLst/>
              </c:spPr>
            </c:marker>
            <c:bubble3D val="0"/>
            <c:spPr>
              <a:ln w="25400" cap="flat" cmpd="sng" algn="ctr">
                <a:solidFill>
                  <a:schemeClr val="accent2">
                    <a:shade val="50000"/>
                  </a:schemeClr>
                </a:solidFill>
                <a:prstDash val="solid"/>
              </a:ln>
              <a:effectLst/>
            </c:spPr>
          </c:dPt>
          <c:dPt>
            <c:idx val="17"/>
            <c:marker>
              <c:spPr>
                <a:solidFill>
                  <a:schemeClr val="accent2"/>
                </a:solidFill>
                <a:ln w="25400" cap="flat" cmpd="sng" algn="ctr">
                  <a:solidFill>
                    <a:schemeClr val="accent2">
                      <a:shade val="50000"/>
                    </a:schemeClr>
                  </a:solidFill>
                  <a:prstDash val="solid"/>
                </a:ln>
                <a:effectLst/>
              </c:spPr>
            </c:marker>
            <c:bubble3D val="0"/>
            <c:spPr>
              <a:ln w="25400" cap="flat" cmpd="sng" algn="ctr">
                <a:solidFill>
                  <a:schemeClr val="accent2">
                    <a:shade val="50000"/>
                  </a:schemeClr>
                </a:solidFill>
                <a:prstDash val="solid"/>
              </a:ln>
              <a:effectLst/>
            </c:spPr>
          </c:dPt>
          <c:dPt>
            <c:idx val="18"/>
            <c:marker>
              <c:spPr>
                <a:solidFill>
                  <a:schemeClr val="accent2"/>
                </a:solidFill>
                <a:ln w="25400" cap="flat" cmpd="sng" algn="ctr">
                  <a:solidFill>
                    <a:schemeClr val="accent2">
                      <a:shade val="50000"/>
                    </a:schemeClr>
                  </a:solidFill>
                  <a:prstDash val="solid"/>
                </a:ln>
                <a:effectLst/>
              </c:spPr>
            </c:marker>
            <c:bubble3D val="0"/>
            <c:spPr>
              <a:ln w="25400" cap="flat" cmpd="sng" algn="ctr">
                <a:solidFill>
                  <a:schemeClr val="accent2">
                    <a:shade val="50000"/>
                  </a:schemeClr>
                </a:solidFill>
                <a:prstDash val="solid"/>
              </a:ln>
              <a:effectLst/>
            </c:spPr>
          </c:dPt>
          <c:dPt>
            <c:idx val="19"/>
            <c:marker>
              <c:spPr>
                <a:solidFill>
                  <a:schemeClr val="accent2"/>
                </a:solidFill>
                <a:ln w="25400" cap="flat" cmpd="sng" algn="ctr">
                  <a:solidFill>
                    <a:schemeClr val="accent2">
                      <a:shade val="50000"/>
                    </a:schemeClr>
                  </a:solidFill>
                  <a:prstDash val="solid"/>
                </a:ln>
                <a:effectLst/>
              </c:spPr>
            </c:marker>
            <c:bubble3D val="0"/>
            <c:spPr>
              <a:ln w="25400" cap="flat" cmpd="sng" algn="ctr">
                <a:solidFill>
                  <a:schemeClr val="accent2">
                    <a:shade val="50000"/>
                  </a:schemeClr>
                </a:solidFill>
                <a:prstDash val="solid"/>
              </a:ln>
              <a:effectLst/>
            </c:spPr>
          </c:dPt>
          <c:dPt>
            <c:idx val="20"/>
            <c:marker>
              <c:spPr>
                <a:solidFill>
                  <a:schemeClr val="accent2"/>
                </a:solidFill>
                <a:ln w="25400" cap="flat" cmpd="sng" algn="ctr">
                  <a:solidFill>
                    <a:schemeClr val="accent2">
                      <a:shade val="50000"/>
                    </a:schemeClr>
                  </a:solidFill>
                  <a:prstDash val="solid"/>
                </a:ln>
                <a:effectLst/>
              </c:spPr>
            </c:marker>
            <c:bubble3D val="0"/>
            <c:spPr>
              <a:ln w="25400" cap="flat" cmpd="sng" algn="ctr">
                <a:solidFill>
                  <a:schemeClr val="accent2">
                    <a:shade val="50000"/>
                  </a:schemeClr>
                </a:solidFill>
                <a:prstDash val="solid"/>
              </a:ln>
              <a:effectLst/>
            </c:spPr>
          </c:dPt>
          <c:dPt>
            <c:idx val="21"/>
            <c:marker>
              <c:spPr>
                <a:solidFill>
                  <a:schemeClr val="accent2"/>
                </a:solidFill>
                <a:ln w="25400" cap="flat" cmpd="sng" algn="ctr">
                  <a:solidFill>
                    <a:schemeClr val="accent2">
                      <a:shade val="50000"/>
                    </a:schemeClr>
                  </a:solidFill>
                  <a:prstDash val="solid"/>
                </a:ln>
                <a:effectLst/>
              </c:spPr>
            </c:marker>
            <c:bubble3D val="0"/>
            <c:spPr>
              <a:ln w="25400" cap="flat" cmpd="sng" algn="ctr">
                <a:solidFill>
                  <a:schemeClr val="accent2">
                    <a:shade val="50000"/>
                  </a:schemeClr>
                </a:solidFill>
                <a:prstDash val="solid"/>
              </a:ln>
              <a:effectLst/>
            </c:spPr>
          </c:dPt>
          <c:dPt>
            <c:idx val="22"/>
            <c:marker>
              <c:spPr>
                <a:solidFill>
                  <a:schemeClr val="accent4"/>
                </a:solidFill>
                <a:ln w="25400" cap="flat" cmpd="sng" algn="ctr">
                  <a:solidFill>
                    <a:schemeClr val="accent4">
                      <a:shade val="50000"/>
                    </a:schemeClr>
                  </a:solidFill>
                  <a:prstDash val="solid"/>
                </a:ln>
                <a:effectLst/>
              </c:spPr>
            </c:marker>
            <c:bubble3D val="0"/>
            <c:spPr>
              <a:ln w="25400" cap="flat" cmpd="sng" algn="ctr">
                <a:solidFill>
                  <a:schemeClr val="accent4">
                    <a:shade val="50000"/>
                  </a:schemeClr>
                </a:solidFill>
                <a:prstDash val="solid"/>
              </a:ln>
              <a:effectLst/>
            </c:spPr>
          </c:dPt>
          <c:dPt>
            <c:idx val="23"/>
            <c:marker>
              <c:spPr>
                <a:solidFill>
                  <a:schemeClr val="accent4"/>
                </a:solidFill>
                <a:ln w="25400" cap="flat" cmpd="sng" algn="ctr">
                  <a:solidFill>
                    <a:schemeClr val="accent4">
                      <a:shade val="50000"/>
                    </a:schemeClr>
                  </a:solidFill>
                  <a:prstDash val="solid"/>
                </a:ln>
                <a:effectLst/>
              </c:spPr>
            </c:marker>
            <c:bubble3D val="0"/>
            <c:spPr>
              <a:ln w="25400" cap="flat" cmpd="sng" algn="ctr">
                <a:solidFill>
                  <a:schemeClr val="accent4">
                    <a:shade val="50000"/>
                  </a:schemeClr>
                </a:solidFill>
                <a:prstDash val="solid"/>
              </a:ln>
              <a:effectLst/>
            </c:spPr>
          </c:dPt>
          <c:dPt>
            <c:idx val="24"/>
            <c:marker>
              <c:spPr>
                <a:solidFill>
                  <a:schemeClr val="accent4"/>
                </a:solidFill>
                <a:ln w="25400" cap="flat" cmpd="sng" algn="ctr">
                  <a:solidFill>
                    <a:schemeClr val="accent4">
                      <a:shade val="50000"/>
                    </a:schemeClr>
                  </a:solidFill>
                  <a:prstDash val="solid"/>
                </a:ln>
                <a:effectLst/>
              </c:spPr>
            </c:marker>
            <c:bubble3D val="0"/>
            <c:spPr>
              <a:ln w="25400" cap="flat" cmpd="sng" algn="ctr">
                <a:solidFill>
                  <a:schemeClr val="accent4">
                    <a:shade val="50000"/>
                  </a:schemeClr>
                </a:solidFill>
                <a:prstDash val="solid"/>
              </a:ln>
              <a:effectLst/>
            </c:spPr>
          </c:dPt>
          <c:dPt>
            <c:idx val="25"/>
            <c:marker>
              <c:spPr>
                <a:solidFill>
                  <a:schemeClr val="accent4"/>
                </a:solidFill>
                <a:ln w="25400" cap="flat" cmpd="sng" algn="ctr">
                  <a:solidFill>
                    <a:schemeClr val="accent4">
                      <a:shade val="50000"/>
                    </a:schemeClr>
                  </a:solidFill>
                  <a:prstDash val="solid"/>
                </a:ln>
                <a:effectLst/>
              </c:spPr>
            </c:marker>
            <c:bubble3D val="0"/>
            <c:spPr>
              <a:ln w="25400" cap="flat" cmpd="sng" algn="ctr">
                <a:solidFill>
                  <a:schemeClr val="accent4">
                    <a:shade val="50000"/>
                  </a:schemeClr>
                </a:solidFill>
                <a:prstDash val="solid"/>
              </a:ln>
              <a:effectLst/>
            </c:spPr>
          </c:dPt>
          <c:dPt>
            <c:idx val="26"/>
            <c:marker>
              <c:spPr>
                <a:solidFill>
                  <a:schemeClr val="accent4"/>
                </a:solidFill>
                <a:ln w="25400" cap="flat" cmpd="sng" algn="ctr">
                  <a:solidFill>
                    <a:schemeClr val="accent4">
                      <a:shade val="50000"/>
                    </a:schemeClr>
                  </a:solidFill>
                  <a:prstDash val="solid"/>
                </a:ln>
                <a:effectLst/>
              </c:spPr>
            </c:marker>
            <c:bubble3D val="0"/>
            <c:spPr>
              <a:ln w="25400" cap="flat" cmpd="sng" algn="ctr">
                <a:solidFill>
                  <a:schemeClr val="accent4">
                    <a:shade val="50000"/>
                  </a:schemeClr>
                </a:solidFill>
                <a:prstDash val="solid"/>
              </a:ln>
              <a:effectLst/>
            </c:spPr>
          </c:dPt>
          <c:dPt>
            <c:idx val="27"/>
            <c:marker>
              <c:spPr>
                <a:solidFill>
                  <a:schemeClr val="accent4"/>
                </a:solidFill>
                <a:ln w="25400" cap="flat" cmpd="sng" algn="ctr">
                  <a:solidFill>
                    <a:schemeClr val="accent4">
                      <a:shade val="50000"/>
                    </a:schemeClr>
                  </a:solidFill>
                  <a:prstDash val="solid"/>
                </a:ln>
                <a:effectLst/>
              </c:spPr>
            </c:marker>
            <c:bubble3D val="0"/>
            <c:spPr>
              <a:ln w="25400" cap="flat" cmpd="sng" algn="ctr">
                <a:solidFill>
                  <a:schemeClr val="accent4">
                    <a:shade val="50000"/>
                  </a:schemeClr>
                </a:solidFill>
                <a:prstDash val="solid"/>
              </a:ln>
              <a:effectLst/>
            </c:spPr>
          </c:dPt>
          <c:dPt>
            <c:idx val="28"/>
            <c:marker>
              <c:spPr>
                <a:solidFill>
                  <a:schemeClr val="accent4"/>
                </a:solidFill>
                <a:ln w="25400" cap="flat" cmpd="sng" algn="ctr">
                  <a:solidFill>
                    <a:schemeClr val="accent4">
                      <a:shade val="50000"/>
                    </a:schemeClr>
                  </a:solidFill>
                  <a:prstDash val="solid"/>
                </a:ln>
                <a:effectLst/>
              </c:spPr>
            </c:marker>
            <c:bubble3D val="0"/>
            <c:spPr>
              <a:ln w="25400" cap="flat" cmpd="sng" algn="ctr">
                <a:solidFill>
                  <a:schemeClr val="accent4">
                    <a:shade val="50000"/>
                  </a:schemeClr>
                </a:solidFill>
                <a:prstDash val="solid"/>
              </a:ln>
              <a:effectLst/>
            </c:spPr>
          </c:dPt>
          <c:dPt>
            <c:idx val="29"/>
            <c:marker>
              <c:spPr>
                <a:solidFill>
                  <a:schemeClr val="accent4"/>
                </a:solidFill>
                <a:ln w="25400" cap="flat" cmpd="sng" algn="ctr">
                  <a:solidFill>
                    <a:schemeClr val="accent4">
                      <a:shade val="50000"/>
                    </a:schemeClr>
                  </a:solidFill>
                  <a:prstDash val="solid"/>
                </a:ln>
                <a:effectLst/>
              </c:spPr>
            </c:marker>
            <c:bubble3D val="0"/>
            <c:spPr>
              <a:ln w="25400" cap="flat" cmpd="sng" algn="ctr">
                <a:solidFill>
                  <a:schemeClr val="accent4">
                    <a:shade val="50000"/>
                  </a:schemeClr>
                </a:solidFill>
                <a:prstDash val="solid"/>
              </a:ln>
              <a:effectLst/>
            </c:spPr>
          </c:dPt>
          <c:xVal>
            <c:numRef>
              <c:f>Thailand!$C$2:$AF$2</c:f>
              <c:numCache>
                <c:formatCode>General</c:formatCode>
                <c:ptCount val="30"/>
                <c:pt idx="0">
                  <c:v>-7.3785984222531162</c:v>
                </c:pt>
                <c:pt idx="1">
                  <c:v>-2.7415458191849931</c:v>
                </c:pt>
                <c:pt idx="2">
                  <c:v>-7.1759814107559174</c:v>
                </c:pt>
                <c:pt idx="3">
                  <c:v>-5.0447368855808739</c:v>
                </c:pt>
                <c:pt idx="4">
                  <c:v>-3.9519117873580241</c:v>
                </c:pt>
                <c:pt idx="5">
                  <c:v>0.57319581281814125</c:v>
                </c:pt>
                <c:pt idx="6">
                  <c:v>-0.7251916972736161</c:v>
                </c:pt>
                <c:pt idx="7">
                  <c:v>-2.6827207528588479</c:v>
                </c:pt>
                <c:pt idx="8">
                  <c:v>-3.4573114130828628</c:v>
                </c:pt>
                <c:pt idx="9">
                  <c:v>-8.5315494548255764</c:v>
                </c:pt>
                <c:pt idx="10">
                  <c:v>-7.7075116133239749</c:v>
                </c:pt>
                <c:pt idx="11">
                  <c:v>-5.6556769556606339</c:v>
                </c:pt>
                <c:pt idx="12">
                  <c:v>-5.0834806380567601</c:v>
                </c:pt>
                <c:pt idx="13">
                  <c:v>-5.5845356317666432</c:v>
                </c:pt>
                <c:pt idx="14">
                  <c:v>-8.0834789131461058</c:v>
                </c:pt>
                <c:pt idx="15">
                  <c:v>-8.0745620615244782</c:v>
                </c:pt>
                <c:pt idx="16">
                  <c:v>-2.0021703197901526</c:v>
                </c:pt>
                <c:pt idx="17">
                  <c:v>12.732444896849687</c:v>
                </c:pt>
                <c:pt idx="18">
                  <c:v>10.134467907150503</c:v>
                </c:pt>
                <c:pt idx="19">
                  <c:v>7.5886185270374638</c:v>
                </c:pt>
                <c:pt idx="20">
                  <c:v>4.4149704911918022</c:v>
                </c:pt>
                <c:pt idx="21">
                  <c:v>3.6682832708615618</c:v>
                </c:pt>
                <c:pt idx="22">
                  <c:v>3.3453504604149922</c:v>
                </c:pt>
                <c:pt idx="23">
                  <c:v>1.7102843119166038</c:v>
                </c:pt>
                <c:pt idx="24">
                  <c:v>-4.3360063235423976</c:v>
                </c:pt>
                <c:pt idx="25">
                  <c:v>1.1184590751412415</c:v>
                </c:pt>
                <c:pt idx="26">
                  <c:v>6.3477608170363045</c:v>
                </c:pt>
                <c:pt idx="27">
                  <c:v>0.81106509484324407</c:v>
                </c:pt>
                <c:pt idx="28">
                  <c:v>8.3075191204356909</c:v>
                </c:pt>
                <c:pt idx="29">
                  <c:v>4.1123023417118372</c:v>
                </c:pt>
              </c:numCache>
            </c:numRef>
          </c:xVal>
          <c:yVal>
            <c:numRef>
              <c:f>Thailand!$C$3:$AF$3</c:f>
              <c:numCache>
                <c:formatCode>General</c:formatCode>
                <c:ptCount val="30"/>
                <c:pt idx="0">
                  <c:v>0.95417688550416391</c:v>
                </c:pt>
                <c:pt idx="1">
                  <c:v>0.70273500236911035</c:v>
                </c:pt>
                <c:pt idx="2">
                  <c:v>1.1394272798376874</c:v>
                </c:pt>
                <c:pt idx="3">
                  <c:v>1.3300626846221295</c:v>
                </c:pt>
                <c:pt idx="4">
                  <c:v>2.717986880487866</c:v>
                </c:pt>
                <c:pt idx="5">
                  <c:v>0.53821960404604086</c:v>
                </c:pt>
                <c:pt idx="6">
                  <c:v>1.0445175660173243</c:v>
                </c:pt>
                <c:pt idx="7">
                  <c:v>2.6129006291079167</c:v>
                </c:pt>
                <c:pt idx="8">
                  <c:v>4.4456435941413606</c:v>
                </c:pt>
                <c:pt idx="9">
                  <c:v>2.6543226710191483</c:v>
                </c:pt>
                <c:pt idx="10">
                  <c:v>1.7975617070311436</c:v>
                </c:pt>
                <c:pt idx="11">
                  <c:v>2.5937696608149778</c:v>
                </c:pt>
                <c:pt idx="12">
                  <c:v>5.6205221687407683</c:v>
                </c:pt>
                <c:pt idx="13">
                  <c:v>2.4495259314006339</c:v>
                </c:pt>
                <c:pt idx="14">
                  <c:v>3.1564661494244248</c:v>
                </c:pt>
                <c:pt idx="15">
                  <c:v>2.8045784907428049</c:v>
                </c:pt>
                <c:pt idx="16">
                  <c:v>5.1757625548055204</c:v>
                </c:pt>
                <c:pt idx="17">
                  <c:v>6.7405680048342225</c:v>
                </c:pt>
                <c:pt idx="18">
                  <c:v>4.6037723491166211</c:v>
                </c:pt>
                <c:pt idx="19">
                  <c:v>2.1863785650343632</c:v>
                </c:pt>
                <c:pt idx="20">
                  <c:v>3.2490294815717942</c:v>
                </c:pt>
                <c:pt idx="21">
                  <c:v>1.232021365680553</c:v>
                </c:pt>
                <c:pt idx="22">
                  <c:v>3.169601558253917</c:v>
                </c:pt>
                <c:pt idx="23">
                  <c:v>5.4984668193500168</c:v>
                </c:pt>
                <c:pt idx="24">
                  <c:v>7.429415790418707</c:v>
                </c:pt>
                <c:pt idx="25">
                  <c:v>6.1593125117228595</c:v>
                </c:pt>
                <c:pt idx="26">
                  <c:v>0.63831023096601269</c:v>
                </c:pt>
                <c:pt idx="27">
                  <c:v>0.83616379337810143</c:v>
                </c:pt>
                <c:pt idx="28">
                  <c:v>-1.8473096721411439</c:v>
                </c:pt>
                <c:pt idx="29">
                  <c:v>4.176774171065663</c:v>
                </c:pt>
              </c:numCache>
            </c:numRef>
          </c:yVal>
          <c:smooth val="0"/>
        </c:ser>
        <c:dLbls>
          <c:showLegendKey val="0"/>
          <c:showVal val="0"/>
          <c:showCatName val="0"/>
          <c:showSerName val="0"/>
          <c:showPercent val="0"/>
          <c:showBubbleSize val="0"/>
        </c:dLbls>
        <c:axId val="68925312"/>
        <c:axId val="68927488"/>
      </c:scatterChart>
      <c:valAx>
        <c:axId val="68925312"/>
        <c:scaling>
          <c:orientation val="minMax"/>
        </c:scaling>
        <c:delete val="0"/>
        <c:axPos val="b"/>
        <c:majorGridlines/>
        <c:minorGridlines/>
        <c:title>
          <c:tx>
            <c:rich>
              <a:bodyPr/>
              <a:lstStyle/>
              <a:p>
                <a:pPr>
                  <a:defRPr sz="1000" b="1" i="0" u="none" strike="noStrike" baseline="0">
                    <a:solidFill>
                      <a:srgbClr val="000000"/>
                    </a:solidFill>
                    <a:latin typeface="Calibri"/>
                    <a:ea typeface="Calibri"/>
                    <a:cs typeface="Calibri"/>
                  </a:defRPr>
                </a:pPr>
                <a:r>
                  <a:rPr lang="en-US"/>
                  <a:t>Current Capital Inflow (%GDP)</a:t>
                </a:r>
              </a:p>
            </c:rich>
          </c:tx>
          <c:layout/>
          <c:overlay val="0"/>
        </c:title>
        <c:numFmt formatCode="General" sourceLinked="1"/>
        <c:majorTickMark val="out"/>
        <c:minorTickMark val="none"/>
        <c:tickLblPos val="nextTo"/>
        <c:spPr>
          <a:ln w="19050">
            <a:solidFill>
              <a:schemeClr val="accent1"/>
            </a:solidFill>
          </a:ln>
        </c:spPr>
        <c:txPr>
          <a:bodyPr rot="0" vert="horz"/>
          <a:lstStyle/>
          <a:p>
            <a:pPr>
              <a:defRPr sz="1000" b="0" i="0" u="none" strike="noStrike" baseline="0">
                <a:solidFill>
                  <a:srgbClr val="000000"/>
                </a:solidFill>
                <a:latin typeface="Calibri"/>
                <a:ea typeface="Calibri"/>
                <a:cs typeface="Calibri"/>
              </a:defRPr>
            </a:pPr>
            <a:endParaRPr lang="ru-RU"/>
          </a:p>
        </c:txPr>
        <c:crossAx val="68927488"/>
        <c:crosses val="autoZero"/>
        <c:crossBetween val="midCat"/>
      </c:valAx>
      <c:valAx>
        <c:axId val="68927488"/>
        <c:scaling>
          <c:orientation val="minMax"/>
        </c:scaling>
        <c:delete val="0"/>
        <c:axPos val="l"/>
        <c:majorGridlines/>
        <c:minorGridlines/>
        <c:title>
          <c:tx>
            <c:rich>
              <a:bodyPr/>
              <a:lstStyle/>
              <a:p>
                <a:pPr>
                  <a:defRPr sz="1000" b="1" i="0" u="none" strike="noStrike" baseline="0">
                    <a:solidFill>
                      <a:srgbClr val="000000"/>
                    </a:solidFill>
                    <a:latin typeface="Calibri"/>
                    <a:ea typeface="Calibri"/>
                    <a:cs typeface="Calibri"/>
                  </a:defRPr>
                </a:pPr>
                <a:r>
                  <a:rPr lang="en-US"/>
                  <a:t>Private Capital Inflow (%GDP)</a:t>
                </a:r>
              </a:p>
            </c:rich>
          </c:tx>
          <c:layout/>
          <c:overlay val="0"/>
        </c:title>
        <c:numFmt formatCode="General" sourceLinked="1"/>
        <c:majorTickMark val="out"/>
        <c:minorTickMark val="none"/>
        <c:tickLblPos val="nextTo"/>
        <c:spPr>
          <a:ln w="19050">
            <a:solidFill>
              <a:sysClr val="windowText" lastClr="000000"/>
            </a:solidFill>
          </a:ln>
        </c:spPr>
        <c:txPr>
          <a:bodyPr rot="0" vert="horz"/>
          <a:lstStyle/>
          <a:p>
            <a:pPr>
              <a:defRPr sz="1000" b="0" i="0" u="none" strike="noStrike" baseline="0">
                <a:solidFill>
                  <a:srgbClr val="000000"/>
                </a:solidFill>
                <a:latin typeface="Calibri"/>
                <a:ea typeface="Calibri"/>
                <a:cs typeface="Calibri"/>
              </a:defRPr>
            </a:pPr>
            <a:endParaRPr lang="ru-RU"/>
          </a:p>
        </c:txPr>
        <c:crossAx val="68925312"/>
        <c:crosses val="autoZero"/>
        <c:crossBetween val="midCat"/>
      </c:valAx>
    </c:plotArea>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ru-RU"/>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1"/>
          <c:order val="1"/>
          <c:tx>
            <c:strRef>
              <c:f>Brazil!$A$2</c:f>
              <c:strCache>
                <c:ptCount val="1"/>
                <c:pt idx="0">
                  <c:v>Brazil</c:v>
                </c:pt>
              </c:strCache>
            </c:strRef>
          </c:tx>
          <c:dPt>
            <c:idx val="0"/>
            <c:bubble3D val="0"/>
            <c:spPr>
              <a:ln w="25400" cap="flat" cmpd="sng" algn="ctr">
                <a:solidFill>
                  <a:schemeClr val="accent3">
                    <a:shade val="50000"/>
                  </a:schemeClr>
                </a:solidFill>
                <a:prstDash val="solid"/>
              </a:ln>
              <a:effectLst/>
            </c:spPr>
          </c:dPt>
          <c:dPt>
            <c:idx val="1"/>
            <c:bubble3D val="0"/>
            <c:spPr>
              <a:ln w="25400" cap="flat" cmpd="sng" algn="ctr">
                <a:solidFill>
                  <a:schemeClr val="accent3">
                    <a:shade val="50000"/>
                  </a:schemeClr>
                </a:solidFill>
                <a:prstDash val="solid"/>
              </a:ln>
              <a:effectLst/>
            </c:spPr>
          </c:dPt>
          <c:dPt>
            <c:idx val="2"/>
            <c:bubble3D val="0"/>
            <c:spPr>
              <a:ln w="25400" cap="flat" cmpd="sng" algn="ctr">
                <a:solidFill>
                  <a:schemeClr val="accent3">
                    <a:shade val="50000"/>
                  </a:schemeClr>
                </a:solidFill>
                <a:prstDash val="solid"/>
              </a:ln>
              <a:effectLst/>
            </c:spPr>
          </c:dPt>
          <c:dPt>
            <c:idx val="3"/>
            <c:bubble3D val="0"/>
            <c:spPr>
              <a:ln w="25400" cap="flat" cmpd="sng" algn="ctr">
                <a:solidFill>
                  <a:schemeClr val="accent3">
                    <a:shade val="50000"/>
                  </a:schemeClr>
                </a:solidFill>
                <a:prstDash val="solid"/>
              </a:ln>
              <a:effectLst/>
            </c:spPr>
          </c:dPt>
          <c:dPt>
            <c:idx val="4"/>
            <c:bubble3D val="0"/>
            <c:spPr>
              <a:ln w="25400" cap="flat" cmpd="sng" algn="ctr">
                <a:solidFill>
                  <a:schemeClr val="accent3">
                    <a:shade val="50000"/>
                  </a:schemeClr>
                </a:solidFill>
                <a:prstDash val="solid"/>
              </a:ln>
              <a:effectLst/>
            </c:spPr>
          </c:dPt>
          <c:dPt>
            <c:idx val="5"/>
            <c:bubble3D val="0"/>
            <c:spPr>
              <a:ln w="25400" cap="flat" cmpd="sng" algn="ctr">
                <a:solidFill>
                  <a:schemeClr val="accent3">
                    <a:shade val="50000"/>
                  </a:schemeClr>
                </a:solidFill>
                <a:prstDash val="solid"/>
              </a:ln>
              <a:effectLst/>
            </c:spPr>
          </c:dPt>
          <c:dPt>
            <c:idx val="6"/>
            <c:bubble3D val="0"/>
            <c:spPr>
              <a:ln w="25400" cap="flat" cmpd="sng" algn="ctr">
                <a:solidFill>
                  <a:schemeClr val="accent3">
                    <a:shade val="50000"/>
                  </a:schemeClr>
                </a:solidFill>
                <a:prstDash val="solid"/>
              </a:ln>
              <a:effectLst/>
            </c:spPr>
          </c:dPt>
          <c:dPt>
            <c:idx val="7"/>
            <c:bubble3D val="0"/>
            <c:spPr>
              <a:ln w="25400" cap="flat" cmpd="sng" algn="ctr">
                <a:solidFill>
                  <a:schemeClr val="accent3">
                    <a:shade val="50000"/>
                  </a:schemeClr>
                </a:solidFill>
                <a:prstDash val="solid"/>
              </a:ln>
              <a:effectLst/>
            </c:spPr>
          </c:dPt>
          <c:dPt>
            <c:idx val="8"/>
            <c:bubble3D val="0"/>
            <c:spPr>
              <a:ln w="25400" cap="flat" cmpd="sng" algn="ctr">
                <a:solidFill>
                  <a:schemeClr val="accent6">
                    <a:shade val="50000"/>
                  </a:schemeClr>
                </a:solidFill>
                <a:prstDash val="solid"/>
              </a:ln>
              <a:effectLst/>
            </c:spPr>
          </c:dPt>
          <c:dPt>
            <c:idx val="9"/>
            <c:bubble3D val="0"/>
            <c:spPr>
              <a:ln w="25400" cap="flat" cmpd="sng" algn="ctr">
                <a:solidFill>
                  <a:schemeClr val="accent6">
                    <a:shade val="50000"/>
                  </a:schemeClr>
                </a:solidFill>
                <a:prstDash val="solid"/>
              </a:ln>
              <a:effectLst/>
            </c:spPr>
          </c:dPt>
          <c:dPt>
            <c:idx val="10"/>
            <c:bubble3D val="0"/>
            <c:spPr>
              <a:ln w="25400" cap="flat" cmpd="sng" algn="ctr">
                <a:solidFill>
                  <a:schemeClr val="accent6">
                    <a:shade val="50000"/>
                  </a:schemeClr>
                </a:solidFill>
                <a:prstDash val="solid"/>
              </a:ln>
              <a:effectLst/>
            </c:spPr>
          </c:dPt>
          <c:dPt>
            <c:idx val="11"/>
            <c:bubble3D val="0"/>
            <c:spPr>
              <a:ln w="25400" cap="flat" cmpd="sng" algn="ctr">
                <a:solidFill>
                  <a:schemeClr val="accent6">
                    <a:shade val="50000"/>
                  </a:schemeClr>
                </a:solidFill>
                <a:prstDash val="solid"/>
              </a:ln>
              <a:effectLst/>
            </c:spPr>
          </c:dPt>
          <c:dPt>
            <c:idx val="12"/>
            <c:bubble3D val="0"/>
            <c:spPr>
              <a:ln w="25400" cap="flat" cmpd="sng" algn="ctr">
                <a:solidFill>
                  <a:schemeClr val="accent6">
                    <a:shade val="50000"/>
                  </a:schemeClr>
                </a:solidFill>
                <a:prstDash val="solid"/>
              </a:ln>
              <a:effectLst/>
            </c:spPr>
          </c:dPt>
          <c:dPt>
            <c:idx val="13"/>
            <c:bubble3D val="0"/>
            <c:spPr>
              <a:ln w="25400" cap="flat" cmpd="sng" algn="ctr">
                <a:solidFill>
                  <a:schemeClr val="accent6">
                    <a:shade val="50000"/>
                  </a:schemeClr>
                </a:solidFill>
                <a:prstDash val="solid"/>
              </a:ln>
              <a:effectLst/>
            </c:spPr>
          </c:dPt>
          <c:dPt>
            <c:idx val="14"/>
            <c:bubble3D val="0"/>
            <c:spPr>
              <a:ln w="25400" cap="flat" cmpd="sng" algn="ctr">
                <a:solidFill>
                  <a:schemeClr val="accent6">
                    <a:shade val="50000"/>
                  </a:schemeClr>
                </a:solidFill>
                <a:prstDash val="solid"/>
              </a:ln>
              <a:effectLst/>
            </c:spPr>
          </c:dPt>
          <c:dPt>
            <c:idx val="15"/>
            <c:bubble3D val="0"/>
            <c:spPr>
              <a:ln w="25400" cap="flat" cmpd="sng" algn="ctr">
                <a:solidFill>
                  <a:schemeClr val="accent2">
                    <a:shade val="50000"/>
                  </a:schemeClr>
                </a:solidFill>
                <a:prstDash val="solid"/>
              </a:ln>
              <a:effectLst/>
            </c:spPr>
          </c:dPt>
          <c:dPt>
            <c:idx val="16"/>
            <c:bubble3D val="0"/>
            <c:spPr>
              <a:ln w="25400" cap="flat" cmpd="sng" algn="ctr">
                <a:solidFill>
                  <a:schemeClr val="accent2">
                    <a:shade val="50000"/>
                  </a:schemeClr>
                </a:solidFill>
                <a:prstDash val="solid"/>
              </a:ln>
              <a:effectLst/>
            </c:spPr>
          </c:dPt>
          <c:dPt>
            <c:idx val="17"/>
            <c:bubble3D val="0"/>
            <c:spPr>
              <a:ln w="25400" cap="flat" cmpd="sng" algn="ctr">
                <a:solidFill>
                  <a:schemeClr val="accent2">
                    <a:shade val="50000"/>
                  </a:schemeClr>
                </a:solidFill>
                <a:prstDash val="solid"/>
              </a:ln>
              <a:effectLst/>
            </c:spPr>
          </c:dPt>
          <c:dPt>
            <c:idx val="18"/>
            <c:bubble3D val="0"/>
            <c:spPr>
              <a:ln w="25400" cap="flat" cmpd="sng" algn="ctr">
                <a:solidFill>
                  <a:schemeClr val="accent2">
                    <a:shade val="50000"/>
                  </a:schemeClr>
                </a:solidFill>
                <a:prstDash val="solid"/>
              </a:ln>
              <a:effectLst/>
            </c:spPr>
          </c:dPt>
          <c:dPt>
            <c:idx val="19"/>
            <c:bubble3D val="0"/>
            <c:spPr>
              <a:ln w="25400" cap="flat" cmpd="sng" algn="ctr">
                <a:solidFill>
                  <a:schemeClr val="accent2">
                    <a:shade val="50000"/>
                  </a:schemeClr>
                </a:solidFill>
                <a:prstDash val="solid"/>
              </a:ln>
              <a:effectLst/>
            </c:spPr>
          </c:dPt>
          <c:dPt>
            <c:idx val="20"/>
            <c:bubble3D val="0"/>
            <c:spPr>
              <a:ln w="25400" cap="flat" cmpd="sng" algn="ctr">
                <a:solidFill>
                  <a:schemeClr val="accent2">
                    <a:shade val="50000"/>
                  </a:schemeClr>
                </a:solidFill>
                <a:prstDash val="solid"/>
              </a:ln>
              <a:effectLst/>
            </c:spPr>
          </c:dPt>
          <c:dPt>
            <c:idx val="21"/>
            <c:bubble3D val="0"/>
            <c:spPr>
              <a:ln w="25400" cap="flat" cmpd="sng" algn="ctr">
                <a:solidFill>
                  <a:schemeClr val="accent2">
                    <a:shade val="50000"/>
                  </a:schemeClr>
                </a:solidFill>
                <a:prstDash val="solid"/>
              </a:ln>
              <a:effectLst/>
            </c:spPr>
          </c:dPt>
          <c:dPt>
            <c:idx val="22"/>
            <c:bubble3D val="0"/>
            <c:spPr>
              <a:ln w="25400" cap="flat" cmpd="sng" algn="ctr">
                <a:solidFill>
                  <a:schemeClr val="accent2">
                    <a:shade val="50000"/>
                  </a:schemeClr>
                </a:solidFill>
                <a:prstDash val="solid"/>
              </a:ln>
              <a:effectLst/>
            </c:spPr>
          </c:dPt>
          <c:dPt>
            <c:idx val="23"/>
            <c:bubble3D val="0"/>
            <c:spPr>
              <a:ln w="25400" cap="flat" cmpd="sng" algn="ctr">
                <a:solidFill>
                  <a:schemeClr val="accent4">
                    <a:shade val="50000"/>
                  </a:schemeClr>
                </a:solidFill>
                <a:prstDash val="solid"/>
              </a:ln>
              <a:effectLst/>
            </c:spPr>
          </c:dPt>
          <c:dPt>
            <c:idx val="24"/>
            <c:bubble3D val="0"/>
            <c:spPr>
              <a:ln w="25400" cap="flat" cmpd="sng" algn="ctr">
                <a:solidFill>
                  <a:schemeClr val="accent4">
                    <a:shade val="50000"/>
                  </a:schemeClr>
                </a:solidFill>
                <a:prstDash val="solid"/>
              </a:ln>
              <a:effectLst/>
            </c:spPr>
          </c:dPt>
          <c:dPt>
            <c:idx val="25"/>
            <c:bubble3D val="0"/>
            <c:spPr>
              <a:ln w="25400" cap="flat" cmpd="sng" algn="ctr">
                <a:solidFill>
                  <a:schemeClr val="accent4">
                    <a:shade val="50000"/>
                  </a:schemeClr>
                </a:solidFill>
                <a:prstDash val="solid"/>
              </a:ln>
              <a:effectLst/>
            </c:spPr>
          </c:dPt>
          <c:dPt>
            <c:idx val="26"/>
            <c:bubble3D val="0"/>
            <c:spPr>
              <a:ln w="25400" cap="flat" cmpd="sng" algn="ctr">
                <a:solidFill>
                  <a:schemeClr val="accent4">
                    <a:shade val="50000"/>
                  </a:schemeClr>
                </a:solidFill>
                <a:prstDash val="solid"/>
              </a:ln>
              <a:effectLst/>
            </c:spPr>
          </c:dPt>
          <c:dPt>
            <c:idx val="27"/>
            <c:bubble3D val="0"/>
            <c:spPr>
              <a:ln w="25400" cap="flat" cmpd="sng" algn="ctr">
                <a:solidFill>
                  <a:schemeClr val="accent4">
                    <a:shade val="50000"/>
                  </a:schemeClr>
                </a:solidFill>
                <a:prstDash val="solid"/>
              </a:ln>
              <a:effectLst/>
            </c:spPr>
          </c:dPt>
          <c:dPt>
            <c:idx val="28"/>
            <c:bubble3D val="0"/>
            <c:spPr>
              <a:ln w="25400" cap="flat" cmpd="sng" algn="ctr">
                <a:solidFill>
                  <a:schemeClr val="accent4">
                    <a:shade val="50000"/>
                  </a:schemeClr>
                </a:solidFill>
                <a:prstDash val="solid"/>
              </a:ln>
              <a:effectLst/>
            </c:spPr>
          </c:dPt>
          <c:dPt>
            <c:idx val="29"/>
            <c:bubble3D val="0"/>
            <c:spPr>
              <a:ln w="25400" cap="flat" cmpd="sng" algn="ctr">
                <a:solidFill>
                  <a:schemeClr val="accent4">
                    <a:shade val="50000"/>
                  </a:schemeClr>
                </a:solidFill>
                <a:prstDash val="solid"/>
              </a:ln>
              <a:effectLst/>
            </c:spPr>
          </c:dPt>
          <c:xVal>
            <c:numRef>
              <c:f>Brazil!$C$2:$AF$2</c:f>
              <c:numCache>
                <c:formatCode>General</c:formatCode>
                <c:ptCount val="30"/>
                <c:pt idx="0">
                  <c:v>-4.4634813301626766</c:v>
                </c:pt>
                <c:pt idx="1">
                  <c:v>-5.792696154145645</c:v>
                </c:pt>
                <c:pt idx="2">
                  <c:v>-3.3614600165202875</c:v>
                </c:pt>
                <c:pt idx="3">
                  <c:v>1.5787667341139976E-2</c:v>
                </c:pt>
                <c:pt idx="4">
                  <c:v>-0.12559275832749422</c:v>
                </c:pt>
                <c:pt idx="5">
                  <c:v>-1.9807022338481164</c:v>
                </c:pt>
                <c:pt idx="6">
                  <c:v>-0.49373629475818487</c:v>
                </c:pt>
                <c:pt idx="7">
                  <c:v>1.2578792164942159</c:v>
                </c:pt>
                <c:pt idx="8">
                  <c:v>0.23543492525798745</c:v>
                </c:pt>
                <c:pt idx="9">
                  <c:v>-0.82757554986550519</c:v>
                </c:pt>
                <c:pt idx="10">
                  <c:v>-0.3559698812304351</c:v>
                </c:pt>
                <c:pt idx="11">
                  <c:v>1.5590172729507714</c:v>
                </c:pt>
                <c:pt idx="12">
                  <c:v>4.5630898047883438E-3</c:v>
                </c:pt>
                <c:pt idx="13">
                  <c:v>-0.21108193707457182</c:v>
                </c:pt>
                <c:pt idx="14">
                  <c:v>-2.358537247162996</c:v>
                </c:pt>
                <c:pt idx="15">
                  <c:v>-2.7686630749979506</c:v>
                </c:pt>
                <c:pt idx="16">
                  <c:v>-3.4998852660601663</c:v>
                </c:pt>
                <c:pt idx="17">
                  <c:v>-4.0089994733859236</c:v>
                </c:pt>
                <c:pt idx="18">
                  <c:v>-4.3280956056338029</c:v>
                </c:pt>
                <c:pt idx="19">
                  <c:v>-3.7574780297618933</c:v>
                </c:pt>
                <c:pt idx="20">
                  <c:v>-4.1935109016663663</c:v>
                </c:pt>
                <c:pt idx="21">
                  <c:v>-1.5145394347031005</c:v>
                </c:pt>
                <c:pt idx="22">
                  <c:v>0.75611234527246718</c:v>
                </c:pt>
                <c:pt idx="23">
                  <c:v>1.7683495583994215</c:v>
                </c:pt>
                <c:pt idx="24">
                  <c:v>1.5852288186807311</c:v>
                </c:pt>
                <c:pt idx="25">
                  <c:v>1.2509192853679345</c:v>
                </c:pt>
                <c:pt idx="26">
                  <c:v>0.11352890096838154</c:v>
                </c:pt>
                <c:pt idx="27">
                  <c:v>-1.705886111553693</c:v>
                </c:pt>
                <c:pt idx="28">
                  <c:v>-1.5241404494911137</c:v>
                </c:pt>
                <c:pt idx="29">
                  <c:v>-2.2665456015611452</c:v>
                </c:pt>
              </c:numCache>
            </c:numRef>
          </c:xVal>
          <c:yVal>
            <c:numRef>
              <c:f>Brazil!$C$3:$AF$3</c:f>
              <c:numCache>
                <c:formatCode>General</c:formatCode>
                <c:ptCount val="30"/>
                <c:pt idx="0">
                  <c:v>0.87683656528442255</c:v>
                </c:pt>
                <c:pt idx="1">
                  <c:v>0.8992400170650805</c:v>
                </c:pt>
                <c:pt idx="2">
                  <c:v>0.55876771711545903</c:v>
                </c:pt>
                <c:pt idx="3">
                  <c:v>0.61237012717148998</c:v>
                </c:pt>
                <c:pt idx="4">
                  <c:v>0.5037166700063429</c:v>
                </c:pt>
                <c:pt idx="5">
                  <c:v>-9.2489955562856871E-2</c:v>
                </c:pt>
                <c:pt idx="6">
                  <c:v>0.20504337860825445</c:v>
                </c:pt>
                <c:pt idx="7">
                  <c:v>0.84897767138264568</c:v>
                </c:pt>
                <c:pt idx="8">
                  <c:v>4.3938454115013625E-2</c:v>
                </c:pt>
                <c:pt idx="9">
                  <c:v>0.18097126855547016</c:v>
                </c:pt>
                <c:pt idx="10">
                  <c:v>0.95669974286552106</c:v>
                </c:pt>
                <c:pt idx="11">
                  <c:v>4.1964679099463202</c:v>
                </c:pt>
                <c:pt idx="12">
                  <c:v>2.9940713754118713</c:v>
                </c:pt>
                <c:pt idx="13">
                  <c:v>9.7339346003946083</c:v>
                </c:pt>
                <c:pt idx="14">
                  <c:v>1.7192248791075657</c:v>
                </c:pt>
                <c:pt idx="15">
                  <c:v>3.8703880451805914</c:v>
                </c:pt>
                <c:pt idx="16">
                  <c:v>3.2904040876613005</c:v>
                </c:pt>
                <c:pt idx="17">
                  <c:v>5.6422736092517427</c:v>
                </c:pt>
                <c:pt idx="18">
                  <c:v>5.2288166045070419</c:v>
                </c:pt>
                <c:pt idx="19">
                  <c:v>5.8093071726002767</c:v>
                </c:pt>
                <c:pt idx="20">
                  <c:v>4.4784557921508048</c:v>
                </c:pt>
                <c:pt idx="21">
                  <c:v>1.7828543214241408</c:v>
                </c:pt>
                <c:pt idx="22">
                  <c:v>2.7516008100022202</c:v>
                </c:pt>
                <c:pt idx="23">
                  <c:v>0.59430645041644559</c:v>
                </c:pt>
                <c:pt idx="24">
                  <c:v>1.9762432260817908</c:v>
                </c:pt>
                <c:pt idx="25">
                  <c:v>1.404698999205331E-2</c:v>
                </c:pt>
                <c:pt idx="26">
                  <c:v>5.5570690073401217</c:v>
                </c:pt>
                <c:pt idx="27">
                  <c:v>1.5571652765636024</c:v>
                </c:pt>
                <c:pt idx="28">
                  <c:v>5.4133843355681472</c:v>
                </c:pt>
                <c:pt idx="29">
                  <c:v>4.7861660457521733</c:v>
                </c:pt>
              </c:numCache>
            </c:numRef>
          </c:yVal>
          <c:smooth val="0"/>
        </c:ser>
        <c:ser>
          <c:idx val="2"/>
          <c:order val="2"/>
          <c:tx>
            <c:strRef>
              <c:f>Brazil!$A$2</c:f>
              <c:strCache>
                <c:ptCount val="1"/>
                <c:pt idx="0">
                  <c:v>Brazil</c:v>
                </c:pt>
              </c:strCache>
            </c:strRef>
          </c:tx>
          <c:dPt>
            <c:idx val="0"/>
            <c:bubble3D val="0"/>
            <c:spPr>
              <a:ln w="25400" cap="flat" cmpd="sng" algn="ctr">
                <a:solidFill>
                  <a:schemeClr val="accent3">
                    <a:shade val="50000"/>
                  </a:schemeClr>
                </a:solidFill>
                <a:prstDash val="solid"/>
              </a:ln>
              <a:effectLst/>
            </c:spPr>
          </c:dPt>
          <c:dPt>
            <c:idx val="1"/>
            <c:bubble3D val="0"/>
            <c:spPr>
              <a:ln w="25400" cap="flat" cmpd="sng" algn="ctr">
                <a:solidFill>
                  <a:schemeClr val="accent3">
                    <a:shade val="50000"/>
                  </a:schemeClr>
                </a:solidFill>
                <a:prstDash val="solid"/>
              </a:ln>
              <a:effectLst/>
            </c:spPr>
          </c:dPt>
          <c:dPt>
            <c:idx val="2"/>
            <c:bubble3D val="0"/>
            <c:spPr>
              <a:ln w="25400" cap="flat" cmpd="sng" algn="ctr">
                <a:solidFill>
                  <a:schemeClr val="accent3">
                    <a:shade val="50000"/>
                  </a:schemeClr>
                </a:solidFill>
                <a:prstDash val="solid"/>
              </a:ln>
              <a:effectLst/>
            </c:spPr>
          </c:dPt>
          <c:dPt>
            <c:idx val="3"/>
            <c:bubble3D val="0"/>
            <c:spPr>
              <a:ln w="25400" cap="flat" cmpd="sng" algn="ctr">
                <a:solidFill>
                  <a:schemeClr val="accent3">
                    <a:shade val="50000"/>
                  </a:schemeClr>
                </a:solidFill>
                <a:prstDash val="solid"/>
              </a:ln>
              <a:effectLst/>
            </c:spPr>
          </c:dPt>
          <c:dPt>
            <c:idx val="4"/>
            <c:bubble3D val="0"/>
            <c:spPr>
              <a:ln w="25400" cap="flat" cmpd="sng" algn="ctr">
                <a:solidFill>
                  <a:schemeClr val="accent3">
                    <a:shade val="50000"/>
                  </a:schemeClr>
                </a:solidFill>
                <a:prstDash val="solid"/>
              </a:ln>
              <a:effectLst/>
            </c:spPr>
          </c:dPt>
          <c:dPt>
            <c:idx val="5"/>
            <c:bubble3D val="0"/>
            <c:spPr>
              <a:ln w="25400" cap="flat" cmpd="sng" algn="ctr">
                <a:solidFill>
                  <a:schemeClr val="accent3">
                    <a:shade val="50000"/>
                  </a:schemeClr>
                </a:solidFill>
                <a:prstDash val="solid"/>
              </a:ln>
              <a:effectLst/>
            </c:spPr>
          </c:dPt>
          <c:dPt>
            <c:idx val="6"/>
            <c:bubble3D val="0"/>
            <c:spPr>
              <a:ln w="25400" cap="flat" cmpd="sng" algn="ctr">
                <a:solidFill>
                  <a:schemeClr val="accent3">
                    <a:shade val="50000"/>
                  </a:schemeClr>
                </a:solidFill>
                <a:prstDash val="solid"/>
              </a:ln>
              <a:effectLst/>
            </c:spPr>
          </c:dPt>
          <c:dPt>
            <c:idx val="7"/>
            <c:bubble3D val="0"/>
            <c:spPr>
              <a:ln w="25400" cap="flat" cmpd="sng" algn="ctr">
                <a:solidFill>
                  <a:schemeClr val="accent3">
                    <a:shade val="50000"/>
                  </a:schemeClr>
                </a:solidFill>
                <a:prstDash val="solid"/>
              </a:ln>
              <a:effectLst/>
            </c:spPr>
          </c:dPt>
          <c:dPt>
            <c:idx val="8"/>
            <c:bubble3D val="0"/>
            <c:spPr>
              <a:ln w="25400" cap="flat" cmpd="sng" algn="ctr">
                <a:solidFill>
                  <a:schemeClr val="accent6">
                    <a:shade val="50000"/>
                  </a:schemeClr>
                </a:solidFill>
                <a:prstDash val="solid"/>
              </a:ln>
              <a:effectLst/>
            </c:spPr>
          </c:dPt>
          <c:dPt>
            <c:idx val="9"/>
            <c:bubble3D val="0"/>
            <c:spPr>
              <a:ln w="25400" cap="flat" cmpd="sng" algn="ctr">
                <a:solidFill>
                  <a:schemeClr val="accent6">
                    <a:shade val="50000"/>
                  </a:schemeClr>
                </a:solidFill>
                <a:prstDash val="solid"/>
              </a:ln>
              <a:effectLst/>
            </c:spPr>
          </c:dPt>
          <c:dPt>
            <c:idx val="10"/>
            <c:bubble3D val="0"/>
            <c:spPr>
              <a:ln w="25400" cap="flat" cmpd="sng" algn="ctr">
                <a:solidFill>
                  <a:schemeClr val="accent6">
                    <a:shade val="50000"/>
                  </a:schemeClr>
                </a:solidFill>
                <a:prstDash val="solid"/>
              </a:ln>
              <a:effectLst/>
            </c:spPr>
          </c:dPt>
          <c:dPt>
            <c:idx val="11"/>
            <c:bubble3D val="0"/>
            <c:spPr>
              <a:ln w="25400" cap="flat" cmpd="sng" algn="ctr">
                <a:solidFill>
                  <a:schemeClr val="accent6">
                    <a:shade val="50000"/>
                  </a:schemeClr>
                </a:solidFill>
                <a:prstDash val="solid"/>
              </a:ln>
              <a:effectLst/>
            </c:spPr>
          </c:dPt>
          <c:dPt>
            <c:idx val="12"/>
            <c:bubble3D val="0"/>
            <c:spPr>
              <a:ln w="25400" cap="flat" cmpd="sng" algn="ctr">
                <a:solidFill>
                  <a:schemeClr val="accent6">
                    <a:shade val="50000"/>
                  </a:schemeClr>
                </a:solidFill>
                <a:prstDash val="solid"/>
              </a:ln>
              <a:effectLst/>
            </c:spPr>
          </c:dPt>
          <c:dPt>
            <c:idx val="13"/>
            <c:bubble3D val="0"/>
            <c:spPr>
              <a:ln w="25400" cap="flat" cmpd="sng" algn="ctr">
                <a:solidFill>
                  <a:schemeClr val="accent6">
                    <a:shade val="50000"/>
                  </a:schemeClr>
                </a:solidFill>
                <a:prstDash val="solid"/>
              </a:ln>
              <a:effectLst/>
            </c:spPr>
          </c:dPt>
          <c:dPt>
            <c:idx val="14"/>
            <c:bubble3D val="0"/>
            <c:spPr>
              <a:ln w="25400" cap="flat" cmpd="sng" algn="ctr">
                <a:solidFill>
                  <a:schemeClr val="accent6">
                    <a:shade val="50000"/>
                  </a:schemeClr>
                </a:solidFill>
                <a:prstDash val="solid"/>
              </a:ln>
              <a:effectLst/>
            </c:spPr>
          </c:dPt>
          <c:dPt>
            <c:idx val="15"/>
            <c:bubble3D val="0"/>
            <c:spPr>
              <a:ln w="25400" cap="flat" cmpd="sng" algn="ctr">
                <a:solidFill>
                  <a:schemeClr val="accent2">
                    <a:shade val="50000"/>
                  </a:schemeClr>
                </a:solidFill>
                <a:prstDash val="solid"/>
              </a:ln>
              <a:effectLst/>
            </c:spPr>
          </c:dPt>
          <c:dPt>
            <c:idx val="16"/>
            <c:bubble3D val="0"/>
            <c:spPr>
              <a:ln w="25400" cap="flat" cmpd="sng" algn="ctr">
                <a:solidFill>
                  <a:schemeClr val="accent2">
                    <a:shade val="50000"/>
                  </a:schemeClr>
                </a:solidFill>
                <a:prstDash val="solid"/>
              </a:ln>
              <a:effectLst/>
            </c:spPr>
          </c:dPt>
          <c:dPt>
            <c:idx val="17"/>
            <c:bubble3D val="0"/>
            <c:spPr>
              <a:ln w="25400" cap="flat" cmpd="sng" algn="ctr">
                <a:solidFill>
                  <a:schemeClr val="accent2">
                    <a:shade val="50000"/>
                  </a:schemeClr>
                </a:solidFill>
                <a:prstDash val="solid"/>
              </a:ln>
              <a:effectLst/>
            </c:spPr>
          </c:dPt>
          <c:dPt>
            <c:idx val="18"/>
            <c:bubble3D val="0"/>
            <c:spPr>
              <a:ln w="25400" cap="flat" cmpd="sng" algn="ctr">
                <a:solidFill>
                  <a:schemeClr val="accent2">
                    <a:shade val="50000"/>
                  </a:schemeClr>
                </a:solidFill>
                <a:prstDash val="solid"/>
              </a:ln>
              <a:effectLst/>
            </c:spPr>
          </c:dPt>
          <c:dPt>
            <c:idx val="19"/>
            <c:bubble3D val="0"/>
            <c:spPr>
              <a:ln w="25400" cap="flat" cmpd="sng" algn="ctr">
                <a:solidFill>
                  <a:schemeClr val="accent2">
                    <a:shade val="50000"/>
                  </a:schemeClr>
                </a:solidFill>
                <a:prstDash val="solid"/>
              </a:ln>
              <a:effectLst/>
            </c:spPr>
          </c:dPt>
          <c:dPt>
            <c:idx val="20"/>
            <c:bubble3D val="0"/>
            <c:spPr>
              <a:ln w="25400" cap="flat" cmpd="sng" algn="ctr">
                <a:solidFill>
                  <a:schemeClr val="accent2">
                    <a:shade val="50000"/>
                  </a:schemeClr>
                </a:solidFill>
                <a:prstDash val="solid"/>
              </a:ln>
              <a:effectLst/>
            </c:spPr>
          </c:dPt>
          <c:dPt>
            <c:idx val="21"/>
            <c:bubble3D val="0"/>
            <c:spPr>
              <a:ln w="25400" cap="flat" cmpd="sng" algn="ctr">
                <a:solidFill>
                  <a:schemeClr val="accent2">
                    <a:shade val="50000"/>
                  </a:schemeClr>
                </a:solidFill>
                <a:prstDash val="solid"/>
              </a:ln>
              <a:effectLst/>
            </c:spPr>
          </c:dPt>
          <c:dPt>
            <c:idx val="22"/>
            <c:bubble3D val="0"/>
            <c:spPr>
              <a:ln w="25400" cap="flat" cmpd="sng" algn="ctr">
                <a:solidFill>
                  <a:schemeClr val="accent2">
                    <a:shade val="50000"/>
                  </a:schemeClr>
                </a:solidFill>
                <a:prstDash val="solid"/>
              </a:ln>
              <a:effectLst/>
            </c:spPr>
          </c:dPt>
          <c:dPt>
            <c:idx val="23"/>
            <c:bubble3D val="0"/>
            <c:spPr>
              <a:ln w="25400" cap="flat" cmpd="sng" algn="ctr">
                <a:solidFill>
                  <a:schemeClr val="accent4">
                    <a:shade val="50000"/>
                  </a:schemeClr>
                </a:solidFill>
                <a:prstDash val="solid"/>
              </a:ln>
              <a:effectLst/>
            </c:spPr>
          </c:dPt>
          <c:dPt>
            <c:idx val="24"/>
            <c:bubble3D val="0"/>
            <c:spPr>
              <a:ln w="25400" cap="flat" cmpd="sng" algn="ctr">
                <a:solidFill>
                  <a:schemeClr val="accent4">
                    <a:shade val="50000"/>
                  </a:schemeClr>
                </a:solidFill>
                <a:prstDash val="solid"/>
              </a:ln>
              <a:effectLst/>
            </c:spPr>
          </c:dPt>
          <c:dPt>
            <c:idx val="25"/>
            <c:bubble3D val="0"/>
            <c:spPr>
              <a:ln w="25400" cap="flat" cmpd="sng" algn="ctr">
                <a:solidFill>
                  <a:schemeClr val="accent4">
                    <a:shade val="50000"/>
                  </a:schemeClr>
                </a:solidFill>
                <a:prstDash val="solid"/>
              </a:ln>
              <a:effectLst/>
            </c:spPr>
          </c:dPt>
          <c:dPt>
            <c:idx val="26"/>
            <c:bubble3D val="0"/>
            <c:spPr>
              <a:ln w="25400" cap="flat" cmpd="sng" algn="ctr">
                <a:solidFill>
                  <a:schemeClr val="accent4">
                    <a:shade val="50000"/>
                  </a:schemeClr>
                </a:solidFill>
                <a:prstDash val="solid"/>
              </a:ln>
              <a:effectLst/>
            </c:spPr>
          </c:dPt>
          <c:dPt>
            <c:idx val="27"/>
            <c:bubble3D val="0"/>
            <c:spPr>
              <a:ln w="25400" cap="flat" cmpd="sng" algn="ctr">
                <a:solidFill>
                  <a:schemeClr val="accent4">
                    <a:shade val="50000"/>
                  </a:schemeClr>
                </a:solidFill>
                <a:prstDash val="solid"/>
              </a:ln>
              <a:effectLst/>
            </c:spPr>
          </c:dPt>
          <c:dPt>
            <c:idx val="28"/>
            <c:bubble3D val="0"/>
            <c:spPr>
              <a:ln w="25400" cap="flat" cmpd="sng" algn="ctr">
                <a:solidFill>
                  <a:schemeClr val="accent4">
                    <a:shade val="50000"/>
                  </a:schemeClr>
                </a:solidFill>
                <a:prstDash val="solid"/>
              </a:ln>
              <a:effectLst/>
            </c:spPr>
          </c:dPt>
          <c:dPt>
            <c:idx val="29"/>
            <c:bubble3D val="0"/>
            <c:spPr>
              <a:ln w="25400" cap="flat" cmpd="sng" algn="ctr">
                <a:solidFill>
                  <a:schemeClr val="accent4">
                    <a:shade val="50000"/>
                  </a:schemeClr>
                </a:solidFill>
                <a:prstDash val="solid"/>
              </a:ln>
              <a:effectLst/>
            </c:spPr>
          </c:dPt>
          <c:xVal>
            <c:numRef>
              <c:f>Brazil!$C$2:$AF$2</c:f>
              <c:numCache>
                <c:formatCode>General</c:formatCode>
                <c:ptCount val="30"/>
                <c:pt idx="0">
                  <c:v>-4.4634813301626766</c:v>
                </c:pt>
                <c:pt idx="1">
                  <c:v>-5.792696154145645</c:v>
                </c:pt>
                <c:pt idx="2">
                  <c:v>-3.3614600165202875</c:v>
                </c:pt>
                <c:pt idx="3">
                  <c:v>1.5787667341139976E-2</c:v>
                </c:pt>
                <c:pt idx="4">
                  <c:v>-0.12559275832749422</c:v>
                </c:pt>
                <c:pt idx="5">
                  <c:v>-1.9807022338481164</c:v>
                </c:pt>
                <c:pt idx="6">
                  <c:v>-0.49373629475818487</c:v>
                </c:pt>
                <c:pt idx="7">
                  <c:v>1.2578792164942159</c:v>
                </c:pt>
                <c:pt idx="8">
                  <c:v>0.23543492525798745</c:v>
                </c:pt>
                <c:pt idx="9">
                  <c:v>-0.82757554986550519</c:v>
                </c:pt>
                <c:pt idx="10">
                  <c:v>-0.3559698812304351</c:v>
                </c:pt>
                <c:pt idx="11">
                  <c:v>1.5590172729507714</c:v>
                </c:pt>
                <c:pt idx="12">
                  <c:v>4.5630898047883438E-3</c:v>
                </c:pt>
                <c:pt idx="13">
                  <c:v>-0.21108193707457182</c:v>
                </c:pt>
                <c:pt idx="14">
                  <c:v>-2.358537247162996</c:v>
                </c:pt>
                <c:pt idx="15">
                  <c:v>-2.7686630749979506</c:v>
                </c:pt>
                <c:pt idx="16">
                  <c:v>-3.4998852660601663</c:v>
                </c:pt>
                <c:pt idx="17">
                  <c:v>-4.0089994733859236</c:v>
                </c:pt>
                <c:pt idx="18">
                  <c:v>-4.3280956056338029</c:v>
                </c:pt>
                <c:pt idx="19">
                  <c:v>-3.7574780297618933</c:v>
                </c:pt>
                <c:pt idx="20">
                  <c:v>-4.1935109016663663</c:v>
                </c:pt>
                <c:pt idx="21">
                  <c:v>-1.5145394347031005</c:v>
                </c:pt>
                <c:pt idx="22">
                  <c:v>0.75611234527246718</c:v>
                </c:pt>
                <c:pt idx="23">
                  <c:v>1.7683495583994215</c:v>
                </c:pt>
                <c:pt idx="24">
                  <c:v>1.5852288186807311</c:v>
                </c:pt>
                <c:pt idx="25">
                  <c:v>1.2509192853679345</c:v>
                </c:pt>
                <c:pt idx="26">
                  <c:v>0.11352890096838154</c:v>
                </c:pt>
                <c:pt idx="27">
                  <c:v>-1.705886111553693</c:v>
                </c:pt>
                <c:pt idx="28">
                  <c:v>-1.5241404494911137</c:v>
                </c:pt>
                <c:pt idx="29">
                  <c:v>-2.2665456015611452</c:v>
                </c:pt>
              </c:numCache>
            </c:numRef>
          </c:xVal>
          <c:yVal>
            <c:numRef>
              <c:f>Brazil!$C$3:$AF$3</c:f>
              <c:numCache>
                <c:formatCode>General</c:formatCode>
                <c:ptCount val="30"/>
                <c:pt idx="0">
                  <c:v>0.87683656528442255</c:v>
                </c:pt>
                <c:pt idx="1">
                  <c:v>0.8992400170650805</c:v>
                </c:pt>
                <c:pt idx="2">
                  <c:v>0.55876771711545903</c:v>
                </c:pt>
                <c:pt idx="3">
                  <c:v>0.61237012717148998</c:v>
                </c:pt>
                <c:pt idx="4">
                  <c:v>0.5037166700063429</c:v>
                </c:pt>
                <c:pt idx="5">
                  <c:v>-9.2489955562856871E-2</c:v>
                </c:pt>
                <c:pt idx="6">
                  <c:v>0.20504337860825445</c:v>
                </c:pt>
                <c:pt idx="7">
                  <c:v>0.84897767138264568</c:v>
                </c:pt>
                <c:pt idx="8">
                  <c:v>4.3938454115013625E-2</c:v>
                </c:pt>
                <c:pt idx="9">
                  <c:v>0.18097126855547016</c:v>
                </c:pt>
                <c:pt idx="10">
                  <c:v>0.95669974286552106</c:v>
                </c:pt>
                <c:pt idx="11">
                  <c:v>4.1964679099463202</c:v>
                </c:pt>
                <c:pt idx="12">
                  <c:v>2.9940713754118713</c:v>
                </c:pt>
                <c:pt idx="13">
                  <c:v>9.7339346003946083</c:v>
                </c:pt>
                <c:pt idx="14">
                  <c:v>1.7192248791075657</c:v>
                </c:pt>
                <c:pt idx="15">
                  <c:v>3.8703880451805914</c:v>
                </c:pt>
                <c:pt idx="16">
                  <c:v>3.2904040876613005</c:v>
                </c:pt>
                <c:pt idx="17">
                  <c:v>5.6422736092517427</c:v>
                </c:pt>
                <c:pt idx="18">
                  <c:v>5.2288166045070419</c:v>
                </c:pt>
                <c:pt idx="19">
                  <c:v>5.8093071726002767</c:v>
                </c:pt>
                <c:pt idx="20">
                  <c:v>4.4784557921508048</c:v>
                </c:pt>
                <c:pt idx="21">
                  <c:v>1.7828543214241408</c:v>
                </c:pt>
                <c:pt idx="22">
                  <c:v>2.7516008100022202</c:v>
                </c:pt>
                <c:pt idx="23">
                  <c:v>0.59430645041644559</c:v>
                </c:pt>
                <c:pt idx="24">
                  <c:v>1.9762432260817908</c:v>
                </c:pt>
                <c:pt idx="25">
                  <c:v>1.404698999205331E-2</c:v>
                </c:pt>
                <c:pt idx="26">
                  <c:v>5.5570690073401217</c:v>
                </c:pt>
                <c:pt idx="27">
                  <c:v>1.5571652765636024</c:v>
                </c:pt>
                <c:pt idx="28">
                  <c:v>5.4133843355681472</c:v>
                </c:pt>
                <c:pt idx="29">
                  <c:v>4.7861660457521733</c:v>
                </c:pt>
              </c:numCache>
            </c:numRef>
          </c:yVal>
          <c:smooth val="0"/>
        </c:ser>
        <c:ser>
          <c:idx val="3"/>
          <c:order val="3"/>
          <c:tx>
            <c:strRef>
              <c:f>Brazil!$A$2</c:f>
              <c:strCache>
                <c:ptCount val="1"/>
                <c:pt idx="0">
                  <c:v>Brazil</c:v>
                </c:pt>
              </c:strCache>
            </c:strRef>
          </c:tx>
          <c:dPt>
            <c:idx val="0"/>
            <c:bubble3D val="0"/>
            <c:spPr>
              <a:ln w="25400" cap="flat" cmpd="sng" algn="ctr">
                <a:solidFill>
                  <a:schemeClr val="accent3">
                    <a:shade val="50000"/>
                  </a:schemeClr>
                </a:solidFill>
                <a:prstDash val="solid"/>
              </a:ln>
              <a:effectLst/>
            </c:spPr>
          </c:dPt>
          <c:dPt>
            <c:idx val="1"/>
            <c:bubble3D val="0"/>
            <c:spPr>
              <a:ln w="25400" cap="flat" cmpd="sng" algn="ctr">
                <a:solidFill>
                  <a:schemeClr val="accent3">
                    <a:shade val="50000"/>
                  </a:schemeClr>
                </a:solidFill>
                <a:prstDash val="solid"/>
              </a:ln>
              <a:effectLst/>
            </c:spPr>
          </c:dPt>
          <c:dPt>
            <c:idx val="2"/>
            <c:bubble3D val="0"/>
            <c:spPr>
              <a:ln w="25400" cap="flat" cmpd="sng" algn="ctr">
                <a:solidFill>
                  <a:schemeClr val="accent3">
                    <a:shade val="50000"/>
                  </a:schemeClr>
                </a:solidFill>
                <a:prstDash val="solid"/>
              </a:ln>
              <a:effectLst/>
            </c:spPr>
          </c:dPt>
          <c:dPt>
            <c:idx val="3"/>
            <c:bubble3D val="0"/>
            <c:spPr>
              <a:ln w="25400" cap="flat" cmpd="sng" algn="ctr">
                <a:solidFill>
                  <a:schemeClr val="accent3">
                    <a:shade val="50000"/>
                  </a:schemeClr>
                </a:solidFill>
                <a:prstDash val="solid"/>
              </a:ln>
              <a:effectLst/>
            </c:spPr>
          </c:dPt>
          <c:dPt>
            <c:idx val="4"/>
            <c:bubble3D val="0"/>
            <c:spPr>
              <a:ln w="25400" cap="flat" cmpd="sng" algn="ctr">
                <a:solidFill>
                  <a:schemeClr val="accent3">
                    <a:shade val="50000"/>
                  </a:schemeClr>
                </a:solidFill>
                <a:prstDash val="solid"/>
              </a:ln>
              <a:effectLst/>
            </c:spPr>
          </c:dPt>
          <c:dPt>
            <c:idx val="5"/>
            <c:bubble3D val="0"/>
            <c:spPr>
              <a:ln w="25400" cap="flat" cmpd="sng" algn="ctr">
                <a:solidFill>
                  <a:schemeClr val="accent3">
                    <a:shade val="50000"/>
                  </a:schemeClr>
                </a:solidFill>
                <a:prstDash val="solid"/>
              </a:ln>
              <a:effectLst/>
            </c:spPr>
          </c:dPt>
          <c:dPt>
            <c:idx val="6"/>
            <c:bubble3D val="0"/>
            <c:spPr>
              <a:ln w="25400" cap="flat" cmpd="sng" algn="ctr">
                <a:solidFill>
                  <a:schemeClr val="accent3">
                    <a:shade val="50000"/>
                  </a:schemeClr>
                </a:solidFill>
                <a:prstDash val="solid"/>
              </a:ln>
              <a:effectLst/>
            </c:spPr>
          </c:dPt>
          <c:dPt>
            <c:idx val="7"/>
            <c:bubble3D val="0"/>
            <c:spPr>
              <a:ln w="25400" cap="flat" cmpd="sng" algn="ctr">
                <a:solidFill>
                  <a:schemeClr val="accent3">
                    <a:shade val="50000"/>
                  </a:schemeClr>
                </a:solidFill>
                <a:prstDash val="solid"/>
              </a:ln>
              <a:effectLst/>
            </c:spPr>
          </c:dPt>
          <c:dPt>
            <c:idx val="8"/>
            <c:bubble3D val="0"/>
            <c:spPr>
              <a:ln w="25400" cap="flat" cmpd="sng" algn="ctr">
                <a:solidFill>
                  <a:schemeClr val="accent6">
                    <a:shade val="50000"/>
                  </a:schemeClr>
                </a:solidFill>
                <a:prstDash val="solid"/>
              </a:ln>
              <a:effectLst/>
            </c:spPr>
          </c:dPt>
          <c:dPt>
            <c:idx val="9"/>
            <c:bubble3D val="0"/>
            <c:spPr>
              <a:ln w="25400" cap="flat" cmpd="sng" algn="ctr">
                <a:solidFill>
                  <a:schemeClr val="accent6">
                    <a:shade val="50000"/>
                  </a:schemeClr>
                </a:solidFill>
                <a:prstDash val="solid"/>
              </a:ln>
              <a:effectLst/>
            </c:spPr>
          </c:dPt>
          <c:dPt>
            <c:idx val="10"/>
            <c:bubble3D val="0"/>
            <c:spPr>
              <a:ln w="25400" cap="flat" cmpd="sng" algn="ctr">
                <a:solidFill>
                  <a:schemeClr val="accent6">
                    <a:shade val="50000"/>
                  </a:schemeClr>
                </a:solidFill>
                <a:prstDash val="solid"/>
              </a:ln>
              <a:effectLst/>
            </c:spPr>
          </c:dPt>
          <c:dPt>
            <c:idx val="11"/>
            <c:bubble3D val="0"/>
            <c:spPr>
              <a:ln w="25400" cap="flat" cmpd="sng" algn="ctr">
                <a:solidFill>
                  <a:schemeClr val="accent6">
                    <a:shade val="50000"/>
                  </a:schemeClr>
                </a:solidFill>
                <a:prstDash val="solid"/>
              </a:ln>
              <a:effectLst/>
            </c:spPr>
          </c:dPt>
          <c:dPt>
            <c:idx val="12"/>
            <c:bubble3D val="0"/>
            <c:spPr>
              <a:ln w="25400" cap="flat" cmpd="sng" algn="ctr">
                <a:solidFill>
                  <a:schemeClr val="accent6">
                    <a:shade val="50000"/>
                  </a:schemeClr>
                </a:solidFill>
                <a:prstDash val="solid"/>
              </a:ln>
              <a:effectLst/>
            </c:spPr>
          </c:dPt>
          <c:dPt>
            <c:idx val="13"/>
            <c:bubble3D val="0"/>
            <c:spPr>
              <a:ln w="25400" cap="flat" cmpd="sng" algn="ctr">
                <a:solidFill>
                  <a:schemeClr val="accent6">
                    <a:shade val="50000"/>
                  </a:schemeClr>
                </a:solidFill>
                <a:prstDash val="solid"/>
              </a:ln>
              <a:effectLst/>
            </c:spPr>
          </c:dPt>
          <c:dPt>
            <c:idx val="14"/>
            <c:bubble3D val="0"/>
            <c:spPr>
              <a:ln w="25400" cap="flat" cmpd="sng" algn="ctr">
                <a:solidFill>
                  <a:schemeClr val="accent6">
                    <a:shade val="50000"/>
                  </a:schemeClr>
                </a:solidFill>
                <a:prstDash val="solid"/>
              </a:ln>
              <a:effectLst/>
            </c:spPr>
          </c:dPt>
          <c:dPt>
            <c:idx val="15"/>
            <c:bubble3D val="0"/>
            <c:spPr>
              <a:ln w="25400" cap="flat" cmpd="sng" algn="ctr">
                <a:solidFill>
                  <a:schemeClr val="accent2">
                    <a:shade val="50000"/>
                  </a:schemeClr>
                </a:solidFill>
                <a:prstDash val="solid"/>
              </a:ln>
              <a:effectLst/>
            </c:spPr>
          </c:dPt>
          <c:dPt>
            <c:idx val="16"/>
            <c:bubble3D val="0"/>
            <c:spPr>
              <a:ln w="25400" cap="flat" cmpd="sng" algn="ctr">
                <a:solidFill>
                  <a:schemeClr val="accent2">
                    <a:shade val="50000"/>
                  </a:schemeClr>
                </a:solidFill>
                <a:prstDash val="solid"/>
              </a:ln>
              <a:effectLst/>
            </c:spPr>
          </c:dPt>
          <c:dPt>
            <c:idx val="17"/>
            <c:bubble3D val="0"/>
            <c:spPr>
              <a:ln w="25400" cap="flat" cmpd="sng" algn="ctr">
                <a:solidFill>
                  <a:schemeClr val="accent2">
                    <a:shade val="50000"/>
                  </a:schemeClr>
                </a:solidFill>
                <a:prstDash val="solid"/>
              </a:ln>
              <a:effectLst/>
            </c:spPr>
          </c:dPt>
          <c:dPt>
            <c:idx val="18"/>
            <c:bubble3D val="0"/>
            <c:spPr>
              <a:ln w="25400" cap="flat" cmpd="sng" algn="ctr">
                <a:solidFill>
                  <a:schemeClr val="accent2">
                    <a:shade val="50000"/>
                  </a:schemeClr>
                </a:solidFill>
                <a:prstDash val="solid"/>
              </a:ln>
              <a:effectLst/>
            </c:spPr>
          </c:dPt>
          <c:dPt>
            <c:idx val="19"/>
            <c:bubble3D val="0"/>
            <c:spPr>
              <a:ln w="25400" cap="flat" cmpd="sng" algn="ctr">
                <a:solidFill>
                  <a:schemeClr val="accent2">
                    <a:shade val="50000"/>
                  </a:schemeClr>
                </a:solidFill>
                <a:prstDash val="solid"/>
              </a:ln>
              <a:effectLst/>
            </c:spPr>
          </c:dPt>
          <c:dPt>
            <c:idx val="20"/>
            <c:bubble3D val="0"/>
            <c:spPr>
              <a:ln w="25400" cap="flat" cmpd="sng" algn="ctr">
                <a:solidFill>
                  <a:schemeClr val="accent2">
                    <a:shade val="50000"/>
                  </a:schemeClr>
                </a:solidFill>
                <a:prstDash val="solid"/>
              </a:ln>
              <a:effectLst/>
            </c:spPr>
          </c:dPt>
          <c:dPt>
            <c:idx val="21"/>
            <c:bubble3D val="0"/>
            <c:spPr>
              <a:ln w="25400" cap="flat" cmpd="sng" algn="ctr">
                <a:solidFill>
                  <a:schemeClr val="accent2">
                    <a:shade val="50000"/>
                  </a:schemeClr>
                </a:solidFill>
                <a:prstDash val="solid"/>
              </a:ln>
              <a:effectLst/>
            </c:spPr>
          </c:dPt>
          <c:dPt>
            <c:idx val="22"/>
            <c:bubble3D val="0"/>
            <c:spPr>
              <a:ln w="25400" cap="flat" cmpd="sng" algn="ctr">
                <a:solidFill>
                  <a:schemeClr val="accent2">
                    <a:shade val="50000"/>
                  </a:schemeClr>
                </a:solidFill>
                <a:prstDash val="solid"/>
              </a:ln>
              <a:effectLst/>
            </c:spPr>
          </c:dPt>
          <c:dPt>
            <c:idx val="23"/>
            <c:bubble3D val="0"/>
            <c:spPr>
              <a:ln w="25400" cap="flat" cmpd="sng" algn="ctr">
                <a:solidFill>
                  <a:schemeClr val="accent4">
                    <a:shade val="50000"/>
                  </a:schemeClr>
                </a:solidFill>
                <a:prstDash val="solid"/>
              </a:ln>
              <a:effectLst/>
            </c:spPr>
          </c:dPt>
          <c:dPt>
            <c:idx val="24"/>
            <c:bubble3D val="0"/>
            <c:spPr>
              <a:ln w="25400" cap="flat" cmpd="sng" algn="ctr">
                <a:solidFill>
                  <a:schemeClr val="accent4">
                    <a:shade val="50000"/>
                  </a:schemeClr>
                </a:solidFill>
                <a:prstDash val="solid"/>
              </a:ln>
              <a:effectLst/>
            </c:spPr>
          </c:dPt>
          <c:dPt>
            <c:idx val="25"/>
            <c:bubble3D val="0"/>
            <c:spPr>
              <a:ln w="25400" cap="flat" cmpd="sng" algn="ctr">
                <a:solidFill>
                  <a:schemeClr val="accent4">
                    <a:shade val="50000"/>
                  </a:schemeClr>
                </a:solidFill>
                <a:prstDash val="solid"/>
              </a:ln>
              <a:effectLst/>
            </c:spPr>
          </c:dPt>
          <c:dPt>
            <c:idx val="26"/>
            <c:bubble3D val="0"/>
            <c:spPr>
              <a:ln w="25400" cap="flat" cmpd="sng" algn="ctr">
                <a:solidFill>
                  <a:schemeClr val="accent4">
                    <a:shade val="50000"/>
                  </a:schemeClr>
                </a:solidFill>
                <a:prstDash val="solid"/>
              </a:ln>
              <a:effectLst/>
            </c:spPr>
          </c:dPt>
          <c:dPt>
            <c:idx val="27"/>
            <c:bubble3D val="0"/>
            <c:spPr>
              <a:ln w="25400" cap="flat" cmpd="sng" algn="ctr">
                <a:solidFill>
                  <a:schemeClr val="accent4">
                    <a:shade val="50000"/>
                  </a:schemeClr>
                </a:solidFill>
                <a:prstDash val="solid"/>
              </a:ln>
              <a:effectLst/>
            </c:spPr>
          </c:dPt>
          <c:dPt>
            <c:idx val="28"/>
            <c:bubble3D val="0"/>
            <c:spPr>
              <a:ln w="25400" cap="flat" cmpd="sng" algn="ctr">
                <a:solidFill>
                  <a:schemeClr val="accent4">
                    <a:shade val="50000"/>
                  </a:schemeClr>
                </a:solidFill>
                <a:prstDash val="solid"/>
              </a:ln>
              <a:effectLst/>
            </c:spPr>
          </c:dPt>
          <c:dPt>
            <c:idx val="29"/>
            <c:bubble3D val="0"/>
            <c:spPr>
              <a:ln w="25400" cap="flat" cmpd="sng" algn="ctr">
                <a:solidFill>
                  <a:schemeClr val="accent4">
                    <a:shade val="50000"/>
                  </a:schemeClr>
                </a:solidFill>
                <a:prstDash val="solid"/>
              </a:ln>
              <a:effectLst/>
            </c:spPr>
          </c:dPt>
          <c:xVal>
            <c:numRef>
              <c:f>Brazil!$C$2:$AF$2</c:f>
              <c:numCache>
                <c:formatCode>General</c:formatCode>
                <c:ptCount val="30"/>
                <c:pt idx="0">
                  <c:v>-4.4634813301626766</c:v>
                </c:pt>
                <c:pt idx="1">
                  <c:v>-5.792696154145645</c:v>
                </c:pt>
                <c:pt idx="2">
                  <c:v>-3.3614600165202875</c:v>
                </c:pt>
                <c:pt idx="3">
                  <c:v>1.5787667341139976E-2</c:v>
                </c:pt>
                <c:pt idx="4">
                  <c:v>-0.12559275832749422</c:v>
                </c:pt>
                <c:pt idx="5">
                  <c:v>-1.9807022338481164</c:v>
                </c:pt>
                <c:pt idx="6">
                  <c:v>-0.49373629475818487</c:v>
                </c:pt>
                <c:pt idx="7">
                  <c:v>1.2578792164942159</c:v>
                </c:pt>
                <c:pt idx="8">
                  <c:v>0.23543492525798745</c:v>
                </c:pt>
                <c:pt idx="9">
                  <c:v>-0.82757554986550519</c:v>
                </c:pt>
                <c:pt idx="10">
                  <c:v>-0.3559698812304351</c:v>
                </c:pt>
                <c:pt idx="11">
                  <c:v>1.5590172729507714</c:v>
                </c:pt>
                <c:pt idx="12">
                  <c:v>4.5630898047883438E-3</c:v>
                </c:pt>
                <c:pt idx="13">
                  <c:v>-0.21108193707457182</c:v>
                </c:pt>
                <c:pt idx="14">
                  <c:v>-2.358537247162996</c:v>
                </c:pt>
                <c:pt idx="15">
                  <c:v>-2.7686630749979506</c:v>
                </c:pt>
                <c:pt idx="16">
                  <c:v>-3.4998852660601663</c:v>
                </c:pt>
                <c:pt idx="17">
                  <c:v>-4.0089994733859236</c:v>
                </c:pt>
                <c:pt idx="18">
                  <c:v>-4.3280956056338029</c:v>
                </c:pt>
                <c:pt idx="19">
                  <c:v>-3.7574780297618933</c:v>
                </c:pt>
                <c:pt idx="20">
                  <c:v>-4.1935109016663663</c:v>
                </c:pt>
                <c:pt idx="21">
                  <c:v>-1.5145394347031005</c:v>
                </c:pt>
                <c:pt idx="22">
                  <c:v>0.75611234527246718</c:v>
                </c:pt>
                <c:pt idx="23">
                  <c:v>1.7683495583994215</c:v>
                </c:pt>
                <c:pt idx="24">
                  <c:v>1.5852288186807311</c:v>
                </c:pt>
                <c:pt idx="25">
                  <c:v>1.2509192853679345</c:v>
                </c:pt>
                <c:pt idx="26">
                  <c:v>0.11352890096838154</c:v>
                </c:pt>
                <c:pt idx="27">
                  <c:v>-1.705886111553693</c:v>
                </c:pt>
                <c:pt idx="28">
                  <c:v>-1.5241404494911137</c:v>
                </c:pt>
                <c:pt idx="29">
                  <c:v>-2.2665456015611452</c:v>
                </c:pt>
              </c:numCache>
            </c:numRef>
          </c:xVal>
          <c:yVal>
            <c:numRef>
              <c:f>Brazil!$C$3:$AF$3</c:f>
              <c:numCache>
                <c:formatCode>General</c:formatCode>
                <c:ptCount val="30"/>
                <c:pt idx="0">
                  <c:v>0.87683656528442255</c:v>
                </c:pt>
                <c:pt idx="1">
                  <c:v>0.8992400170650805</c:v>
                </c:pt>
                <c:pt idx="2">
                  <c:v>0.55876771711545903</c:v>
                </c:pt>
                <c:pt idx="3">
                  <c:v>0.61237012717148998</c:v>
                </c:pt>
                <c:pt idx="4">
                  <c:v>0.5037166700063429</c:v>
                </c:pt>
                <c:pt idx="5">
                  <c:v>-9.2489955562856871E-2</c:v>
                </c:pt>
                <c:pt idx="6">
                  <c:v>0.20504337860825445</c:v>
                </c:pt>
                <c:pt idx="7">
                  <c:v>0.84897767138264568</c:v>
                </c:pt>
                <c:pt idx="8">
                  <c:v>4.3938454115013625E-2</c:v>
                </c:pt>
                <c:pt idx="9">
                  <c:v>0.18097126855547016</c:v>
                </c:pt>
                <c:pt idx="10">
                  <c:v>0.95669974286552106</c:v>
                </c:pt>
                <c:pt idx="11">
                  <c:v>4.1964679099463202</c:v>
                </c:pt>
                <c:pt idx="12">
                  <c:v>2.9940713754118713</c:v>
                </c:pt>
                <c:pt idx="13">
                  <c:v>9.7339346003946083</c:v>
                </c:pt>
                <c:pt idx="14">
                  <c:v>1.7192248791075657</c:v>
                </c:pt>
                <c:pt idx="15">
                  <c:v>3.8703880451805914</c:v>
                </c:pt>
                <c:pt idx="16">
                  <c:v>3.2904040876613005</c:v>
                </c:pt>
                <c:pt idx="17">
                  <c:v>5.6422736092517427</c:v>
                </c:pt>
                <c:pt idx="18">
                  <c:v>5.2288166045070419</c:v>
                </c:pt>
                <c:pt idx="19">
                  <c:v>5.8093071726002767</c:v>
                </c:pt>
                <c:pt idx="20">
                  <c:v>4.4784557921508048</c:v>
                </c:pt>
                <c:pt idx="21">
                  <c:v>1.7828543214241408</c:v>
                </c:pt>
                <c:pt idx="22">
                  <c:v>2.7516008100022202</c:v>
                </c:pt>
                <c:pt idx="23">
                  <c:v>0.59430645041644559</c:v>
                </c:pt>
                <c:pt idx="24">
                  <c:v>1.9762432260817908</c:v>
                </c:pt>
                <c:pt idx="25">
                  <c:v>1.404698999205331E-2</c:v>
                </c:pt>
                <c:pt idx="26">
                  <c:v>5.5570690073401217</c:v>
                </c:pt>
                <c:pt idx="27">
                  <c:v>1.5571652765636024</c:v>
                </c:pt>
                <c:pt idx="28">
                  <c:v>5.4133843355681472</c:v>
                </c:pt>
                <c:pt idx="29">
                  <c:v>4.7861660457521733</c:v>
                </c:pt>
              </c:numCache>
            </c:numRef>
          </c:yVal>
          <c:smooth val="0"/>
        </c:ser>
        <c:ser>
          <c:idx val="0"/>
          <c:order val="0"/>
          <c:tx>
            <c:strRef>
              <c:f>Brazil!$A$2</c:f>
              <c:strCache>
                <c:ptCount val="1"/>
                <c:pt idx="0">
                  <c:v>Brazil</c:v>
                </c:pt>
              </c:strCache>
            </c:strRef>
          </c:tx>
          <c:dPt>
            <c:idx val="0"/>
            <c:marker>
              <c:spPr>
                <a:solidFill>
                  <a:schemeClr val="accent3"/>
                </a:solidFill>
                <a:ln w="25400" cap="flat" cmpd="sng" algn="ctr">
                  <a:solidFill>
                    <a:schemeClr val="accent3">
                      <a:shade val="50000"/>
                    </a:schemeClr>
                  </a:solidFill>
                  <a:prstDash val="solid"/>
                </a:ln>
                <a:effectLst/>
              </c:spPr>
            </c:marker>
            <c:bubble3D val="0"/>
            <c:spPr>
              <a:ln w="25400" cap="flat" cmpd="sng" algn="ctr">
                <a:solidFill>
                  <a:schemeClr val="accent3">
                    <a:shade val="50000"/>
                  </a:schemeClr>
                </a:solidFill>
                <a:prstDash val="solid"/>
              </a:ln>
              <a:effectLst/>
            </c:spPr>
          </c:dPt>
          <c:dPt>
            <c:idx val="1"/>
            <c:marker>
              <c:spPr>
                <a:solidFill>
                  <a:schemeClr val="accent3"/>
                </a:solidFill>
                <a:ln w="25400" cap="flat" cmpd="sng" algn="ctr">
                  <a:solidFill>
                    <a:schemeClr val="accent3">
                      <a:shade val="50000"/>
                    </a:schemeClr>
                  </a:solidFill>
                  <a:prstDash val="solid"/>
                </a:ln>
                <a:effectLst/>
              </c:spPr>
            </c:marker>
            <c:bubble3D val="0"/>
            <c:spPr>
              <a:ln w="25400" cap="flat" cmpd="sng" algn="ctr">
                <a:solidFill>
                  <a:schemeClr val="accent3">
                    <a:shade val="50000"/>
                  </a:schemeClr>
                </a:solidFill>
                <a:prstDash val="solid"/>
              </a:ln>
              <a:effectLst/>
            </c:spPr>
          </c:dPt>
          <c:dPt>
            <c:idx val="2"/>
            <c:marker>
              <c:spPr>
                <a:solidFill>
                  <a:schemeClr val="accent3"/>
                </a:solidFill>
                <a:ln w="25400" cap="flat" cmpd="sng" algn="ctr">
                  <a:solidFill>
                    <a:schemeClr val="accent3">
                      <a:shade val="50000"/>
                    </a:schemeClr>
                  </a:solidFill>
                  <a:prstDash val="solid"/>
                </a:ln>
                <a:effectLst/>
              </c:spPr>
            </c:marker>
            <c:bubble3D val="0"/>
            <c:spPr>
              <a:ln w="25400" cap="flat" cmpd="sng" algn="ctr">
                <a:solidFill>
                  <a:schemeClr val="accent3">
                    <a:shade val="50000"/>
                  </a:schemeClr>
                </a:solidFill>
                <a:prstDash val="solid"/>
              </a:ln>
              <a:effectLst/>
            </c:spPr>
          </c:dPt>
          <c:dPt>
            <c:idx val="3"/>
            <c:marker>
              <c:spPr>
                <a:solidFill>
                  <a:schemeClr val="accent3"/>
                </a:solidFill>
                <a:ln w="25400" cap="flat" cmpd="sng" algn="ctr">
                  <a:solidFill>
                    <a:schemeClr val="accent3">
                      <a:shade val="50000"/>
                    </a:schemeClr>
                  </a:solidFill>
                  <a:prstDash val="solid"/>
                </a:ln>
                <a:effectLst/>
              </c:spPr>
            </c:marker>
            <c:bubble3D val="0"/>
            <c:spPr>
              <a:ln w="25400" cap="flat" cmpd="sng" algn="ctr">
                <a:solidFill>
                  <a:schemeClr val="accent3">
                    <a:shade val="50000"/>
                  </a:schemeClr>
                </a:solidFill>
                <a:prstDash val="solid"/>
              </a:ln>
              <a:effectLst/>
            </c:spPr>
          </c:dPt>
          <c:dPt>
            <c:idx val="4"/>
            <c:marker>
              <c:spPr>
                <a:solidFill>
                  <a:schemeClr val="accent3"/>
                </a:solidFill>
                <a:ln w="25400" cap="flat" cmpd="sng" algn="ctr">
                  <a:solidFill>
                    <a:schemeClr val="accent3">
                      <a:shade val="50000"/>
                    </a:schemeClr>
                  </a:solidFill>
                  <a:prstDash val="solid"/>
                </a:ln>
                <a:effectLst/>
              </c:spPr>
            </c:marker>
            <c:bubble3D val="0"/>
            <c:spPr>
              <a:ln w="25400" cap="flat" cmpd="sng" algn="ctr">
                <a:solidFill>
                  <a:schemeClr val="accent3">
                    <a:shade val="50000"/>
                  </a:schemeClr>
                </a:solidFill>
                <a:prstDash val="solid"/>
              </a:ln>
              <a:effectLst/>
            </c:spPr>
          </c:dPt>
          <c:dPt>
            <c:idx val="5"/>
            <c:marker>
              <c:spPr>
                <a:solidFill>
                  <a:schemeClr val="accent3"/>
                </a:solidFill>
                <a:ln w="25400" cap="flat" cmpd="sng" algn="ctr">
                  <a:solidFill>
                    <a:schemeClr val="accent3">
                      <a:shade val="50000"/>
                    </a:schemeClr>
                  </a:solidFill>
                  <a:prstDash val="solid"/>
                </a:ln>
                <a:effectLst/>
              </c:spPr>
            </c:marker>
            <c:bubble3D val="0"/>
            <c:spPr>
              <a:ln w="25400" cap="flat" cmpd="sng" algn="ctr">
                <a:solidFill>
                  <a:schemeClr val="accent3">
                    <a:shade val="50000"/>
                  </a:schemeClr>
                </a:solidFill>
                <a:prstDash val="solid"/>
              </a:ln>
              <a:effectLst/>
            </c:spPr>
          </c:dPt>
          <c:dPt>
            <c:idx val="6"/>
            <c:marker>
              <c:spPr>
                <a:solidFill>
                  <a:schemeClr val="accent3"/>
                </a:solidFill>
                <a:ln w="25400" cap="flat" cmpd="sng" algn="ctr">
                  <a:solidFill>
                    <a:schemeClr val="accent3">
                      <a:shade val="50000"/>
                    </a:schemeClr>
                  </a:solidFill>
                  <a:prstDash val="solid"/>
                </a:ln>
                <a:effectLst/>
              </c:spPr>
            </c:marker>
            <c:bubble3D val="0"/>
            <c:spPr>
              <a:ln w="25400" cap="flat" cmpd="sng" algn="ctr">
                <a:solidFill>
                  <a:schemeClr val="accent3">
                    <a:shade val="50000"/>
                  </a:schemeClr>
                </a:solidFill>
                <a:prstDash val="solid"/>
              </a:ln>
              <a:effectLst/>
            </c:spPr>
          </c:dPt>
          <c:dPt>
            <c:idx val="7"/>
            <c:marker>
              <c:spPr>
                <a:solidFill>
                  <a:schemeClr val="accent3"/>
                </a:solidFill>
                <a:ln w="25400" cap="flat" cmpd="sng" algn="ctr">
                  <a:solidFill>
                    <a:schemeClr val="accent3">
                      <a:shade val="50000"/>
                    </a:schemeClr>
                  </a:solidFill>
                  <a:prstDash val="solid"/>
                </a:ln>
                <a:effectLst/>
              </c:spPr>
            </c:marker>
            <c:bubble3D val="0"/>
            <c:spPr>
              <a:ln w="25400" cap="flat" cmpd="sng" algn="ctr">
                <a:solidFill>
                  <a:schemeClr val="accent3">
                    <a:shade val="50000"/>
                  </a:schemeClr>
                </a:solidFill>
                <a:prstDash val="solid"/>
              </a:ln>
              <a:effectLst/>
            </c:spPr>
          </c:dPt>
          <c:dPt>
            <c:idx val="8"/>
            <c:marker>
              <c:spPr>
                <a:solidFill>
                  <a:schemeClr val="accent6"/>
                </a:solidFill>
                <a:ln w="25400" cap="flat" cmpd="sng" algn="ctr">
                  <a:solidFill>
                    <a:schemeClr val="accent6">
                      <a:shade val="50000"/>
                    </a:schemeClr>
                  </a:solidFill>
                  <a:prstDash val="solid"/>
                </a:ln>
                <a:effectLst/>
              </c:spPr>
            </c:marker>
            <c:bubble3D val="0"/>
            <c:spPr>
              <a:ln w="25400" cap="flat" cmpd="sng" algn="ctr">
                <a:solidFill>
                  <a:schemeClr val="accent6">
                    <a:shade val="50000"/>
                  </a:schemeClr>
                </a:solidFill>
                <a:prstDash val="solid"/>
              </a:ln>
              <a:effectLst/>
            </c:spPr>
          </c:dPt>
          <c:dPt>
            <c:idx val="9"/>
            <c:marker>
              <c:spPr>
                <a:solidFill>
                  <a:schemeClr val="accent6"/>
                </a:solidFill>
                <a:ln w="25400" cap="flat" cmpd="sng" algn="ctr">
                  <a:solidFill>
                    <a:schemeClr val="accent6">
                      <a:shade val="50000"/>
                    </a:schemeClr>
                  </a:solidFill>
                  <a:prstDash val="solid"/>
                </a:ln>
                <a:effectLst/>
              </c:spPr>
            </c:marker>
            <c:bubble3D val="0"/>
            <c:spPr>
              <a:ln w="25400" cap="flat" cmpd="sng" algn="ctr">
                <a:solidFill>
                  <a:schemeClr val="accent6">
                    <a:shade val="50000"/>
                  </a:schemeClr>
                </a:solidFill>
                <a:prstDash val="solid"/>
              </a:ln>
              <a:effectLst/>
            </c:spPr>
          </c:dPt>
          <c:dPt>
            <c:idx val="10"/>
            <c:marker>
              <c:spPr>
                <a:solidFill>
                  <a:schemeClr val="accent6"/>
                </a:solidFill>
                <a:ln w="25400" cap="flat" cmpd="sng" algn="ctr">
                  <a:solidFill>
                    <a:schemeClr val="accent6">
                      <a:shade val="50000"/>
                    </a:schemeClr>
                  </a:solidFill>
                  <a:prstDash val="solid"/>
                </a:ln>
                <a:effectLst/>
              </c:spPr>
            </c:marker>
            <c:bubble3D val="0"/>
            <c:spPr>
              <a:ln w="25400" cap="flat" cmpd="sng" algn="ctr">
                <a:solidFill>
                  <a:schemeClr val="accent6">
                    <a:shade val="50000"/>
                  </a:schemeClr>
                </a:solidFill>
                <a:prstDash val="solid"/>
              </a:ln>
              <a:effectLst/>
            </c:spPr>
          </c:dPt>
          <c:dPt>
            <c:idx val="11"/>
            <c:marker>
              <c:spPr>
                <a:solidFill>
                  <a:schemeClr val="accent6"/>
                </a:solidFill>
                <a:ln w="25400" cap="flat" cmpd="sng" algn="ctr">
                  <a:solidFill>
                    <a:schemeClr val="accent6">
                      <a:shade val="50000"/>
                    </a:schemeClr>
                  </a:solidFill>
                  <a:prstDash val="solid"/>
                </a:ln>
                <a:effectLst/>
              </c:spPr>
            </c:marker>
            <c:bubble3D val="0"/>
            <c:spPr>
              <a:ln w="25400" cap="flat" cmpd="sng" algn="ctr">
                <a:solidFill>
                  <a:schemeClr val="accent6">
                    <a:shade val="50000"/>
                  </a:schemeClr>
                </a:solidFill>
                <a:prstDash val="solid"/>
              </a:ln>
              <a:effectLst/>
            </c:spPr>
          </c:dPt>
          <c:dPt>
            <c:idx val="12"/>
            <c:marker>
              <c:spPr>
                <a:solidFill>
                  <a:schemeClr val="accent6"/>
                </a:solidFill>
                <a:ln w="25400" cap="flat" cmpd="sng" algn="ctr">
                  <a:solidFill>
                    <a:schemeClr val="accent6">
                      <a:shade val="50000"/>
                    </a:schemeClr>
                  </a:solidFill>
                  <a:prstDash val="solid"/>
                </a:ln>
                <a:effectLst/>
              </c:spPr>
            </c:marker>
            <c:bubble3D val="0"/>
            <c:spPr>
              <a:ln w="25400" cap="flat" cmpd="sng" algn="ctr">
                <a:solidFill>
                  <a:schemeClr val="accent6">
                    <a:shade val="50000"/>
                  </a:schemeClr>
                </a:solidFill>
                <a:prstDash val="solid"/>
              </a:ln>
              <a:effectLst/>
            </c:spPr>
          </c:dPt>
          <c:dPt>
            <c:idx val="13"/>
            <c:marker>
              <c:spPr>
                <a:solidFill>
                  <a:schemeClr val="accent6"/>
                </a:solidFill>
                <a:ln w="25400" cap="flat" cmpd="sng" algn="ctr">
                  <a:solidFill>
                    <a:schemeClr val="accent6">
                      <a:shade val="50000"/>
                    </a:schemeClr>
                  </a:solidFill>
                  <a:prstDash val="solid"/>
                </a:ln>
                <a:effectLst/>
              </c:spPr>
            </c:marker>
            <c:bubble3D val="0"/>
            <c:spPr>
              <a:ln w="25400" cap="flat" cmpd="sng" algn="ctr">
                <a:solidFill>
                  <a:schemeClr val="accent6">
                    <a:shade val="50000"/>
                  </a:schemeClr>
                </a:solidFill>
                <a:prstDash val="solid"/>
              </a:ln>
              <a:effectLst/>
            </c:spPr>
          </c:dPt>
          <c:dPt>
            <c:idx val="14"/>
            <c:marker>
              <c:spPr>
                <a:solidFill>
                  <a:schemeClr val="accent6"/>
                </a:solidFill>
                <a:ln w="25400" cap="flat" cmpd="sng" algn="ctr">
                  <a:solidFill>
                    <a:schemeClr val="accent6">
                      <a:shade val="50000"/>
                    </a:schemeClr>
                  </a:solidFill>
                  <a:prstDash val="solid"/>
                </a:ln>
                <a:effectLst/>
              </c:spPr>
            </c:marker>
            <c:bubble3D val="0"/>
            <c:spPr>
              <a:ln w="25400" cap="flat" cmpd="sng" algn="ctr">
                <a:solidFill>
                  <a:schemeClr val="accent6">
                    <a:shade val="50000"/>
                  </a:schemeClr>
                </a:solidFill>
                <a:prstDash val="solid"/>
              </a:ln>
              <a:effectLst/>
            </c:spPr>
          </c:dPt>
          <c:dPt>
            <c:idx val="15"/>
            <c:marker>
              <c:spPr>
                <a:solidFill>
                  <a:schemeClr val="accent2"/>
                </a:solidFill>
                <a:ln w="25400" cap="flat" cmpd="sng" algn="ctr">
                  <a:solidFill>
                    <a:schemeClr val="accent2">
                      <a:shade val="50000"/>
                    </a:schemeClr>
                  </a:solidFill>
                  <a:prstDash val="solid"/>
                </a:ln>
                <a:effectLst/>
              </c:spPr>
            </c:marker>
            <c:bubble3D val="0"/>
            <c:spPr>
              <a:ln w="25400" cap="flat" cmpd="sng" algn="ctr">
                <a:solidFill>
                  <a:schemeClr val="accent2">
                    <a:shade val="50000"/>
                  </a:schemeClr>
                </a:solidFill>
                <a:prstDash val="solid"/>
              </a:ln>
              <a:effectLst/>
            </c:spPr>
          </c:dPt>
          <c:dPt>
            <c:idx val="16"/>
            <c:marker>
              <c:spPr>
                <a:solidFill>
                  <a:schemeClr val="accent2"/>
                </a:solidFill>
                <a:ln w="25400" cap="flat" cmpd="sng" algn="ctr">
                  <a:solidFill>
                    <a:schemeClr val="accent2">
                      <a:shade val="50000"/>
                    </a:schemeClr>
                  </a:solidFill>
                  <a:prstDash val="solid"/>
                </a:ln>
                <a:effectLst/>
              </c:spPr>
            </c:marker>
            <c:bubble3D val="0"/>
            <c:spPr>
              <a:ln w="25400" cap="flat" cmpd="sng" algn="ctr">
                <a:solidFill>
                  <a:schemeClr val="accent2">
                    <a:shade val="50000"/>
                  </a:schemeClr>
                </a:solidFill>
                <a:prstDash val="solid"/>
              </a:ln>
              <a:effectLst/>
            </c:spPr>
          </c:dPt>
          <c:dPt>
            <c:idx val="17"/>
            <c:marker>
              <c:spPr>
                <a:solidFill>
                  <a:schemeClr val="accent2"/>
                </a:solidFill>
                <a:ln w="25400" cap="flat" cmpd="sng" algn="ctr">
                  <a:solidFill>
                    <a:schemeClr val="accent2">
                      <a:shade val="50000"/>
                    </a:schemeClr>
                  </a:solidFill>
                  <a:prstDash val="solid"/>
                </a:ln>
                <a:effectLst/>
              </c:spPr>
            </c:marker>
            <c:bubble3D val="0"/>
            <c:spPr>
              <a:ln w="25400" cap="flat" cmpd="sng" algn="ctr">
                <a:solidFill>
                  <a:schemeClr val="accent2">
                    <a:shade val="50000"/>
                  </a:schemeClr>
                </a:solidFill>
                <a:prstDash val="solid"/>
              </a:ln>
              <a:effectLst/>
            </c:spPr>
          </c:dPt>
          <c:dPt>
            <c:idx val="18"/>
            <c:marker>
              <c:spPr>
                <a:solidFill>
                  <a:schemeClr val="accent2"/>
                </a:solidFill>
                <a:ln w="25400" cap="flat" cmpd="sng" algn="ctr">
                  <a:solidFill>
                    <a:schemeClr val="accent2">
                      <a:shade val="50000"/>
                    </a:schemeClr>
                  </a:solidFill>
                  <a:prstDash val="solid"/>
                </a:ln>
                <a:effectLst/>
              </c:spPr>
            </c:marker>
            <c:bubble3D val="0"/>
            <c:spPr>
              <a:ln w="25400" cap="flat" cmpd="sng" algn="ctr">
                <a:solidFill>
                  <a:schemeClr val="accent2">
                    <a:shade val="50000"/>
                  </a:schemeClr>
                </a:solidFill>
                <a:prstDash val="solid"/>
              </a:ln>
              <a:effectLst/>
            </c:spPr>
          </c:dPt>
          <c:dPt>
            <c:idx val="19"/>
            <c:marker>
              <c:spPr>
                <a:solidFill>
                  <a:schemeClr val="accent2"/>
                </a:solidFill>
                <a:ln w="25400" cap="flat" cmpd="sng" algn="ctr">
                  <a:solidFill>
                    <a:schemeClr val="accent2">
                      <a:shade val="50000"/>
                    </a:schemeClr>
                  </a:solidFill>
                  <a:prstDash val="solid"/>
                </a:ln>
                <a:effectLst/>
              </c:spPr>
            </c:marker>
            <c:bubble3D val="0"/>
            <c:spPr>
              <a:ln w="25400" cap="flat" cmpd="sng" algn="ctr">
                <a:solidFill>
                  <a:schemeClr val="accent2">
                    <a:shade val="50000"/>
                  </a:schemeClr>
                </a:solidFill>
                <a:prstDash val="solid"/>
              </a:ln>
              <a:effectLst/>
            </c:spPr>
          </c:dPt>
          <c:dPt>
            <c:idx val="20"/>
            <c:marker>
              <c:spPr>
                <a:solidFill>
                  <a:schemeClr val="accent2"/>
                </a:solidFill>
                <a:ln w="25400" cap="flat" cmpd="sng" algn="ctr">
                  <a:solidFill>
                    <a:schemeClr val="accent2">
                      <a:shade val="50000"/>
                    </a:schemeClr>
                  </a:solidFill>
                  <a:prstDash val="solid"/>
                </a:ln>
                <a:effectLst/>
              </c:spPr>
            </c:marker>
            <c:bubble3D val="0"/>
            <c:spPr>
              <a:ln w="25400" cap="flat" cmpd="sng" algn="ctr">
                <a:solidFill>
                  <a:schemeClr val="accent2">
                    <a:shade val="50000"/>
                  </a:schemeClr>
                </a:solidFill>
                <a:prstDash val="solid"/>
              </a:ln>
              <a:effectLst/>
            </c:spPr>
          </c:dPt>
          <c:dPt>
            <c:idx val="21"/>
            <c:marker>
              <c:spPr>
                <a:solidFill>
                  <a:schemeClr val="accent2"/>
                </a:solidFill>
                <a:ln w="25400" cap="flat" cmpd="sng" algn="ctr">
                  <a:solidFill>
                    <a:schemeClr val="accent2">
                      <a:shade val="50000"/>
                    </a:schemeClr>
                  </a:solidFill>
                  <a:prstDash val="solid"/>
                </a:ln>
                <a:effectLst/>
              </c:spPr>
            </c:marker>
            <c:bubble3D val="0"/>
            <c:spPr>
              <a:ln w="25400" cap="flat" cmpd="sng" algn="ctr">
                <a:solidFill>
                  <a:schemeClr val="accent2">
                    <a:shade val="50000"/>
                  </a:schemeClr>
                </a:solidFill>
                <a:prstDash val="solid"/>
              </a:ln>
              <a:effectLst/>
            </c:spPr>
          </c:dPt>
          <c:dPt>
            <c:idx val="22"/>
            <c:marker>
              <c:spPr>
                <a:solidFill>
                  <a:schemeClr val="accent2"/>
                </a:solidFill>
                <a:ln w="25400" cap="flat" cmpd="sng" algn="ctr">
                  <a:solidFill>
                    <a:schemeClr val="accent2">
                      <a:shade val="50000"/>
                    </a:schemeClr>
                  </a:solidFill>
                  <a:prstDash val="solid"/>
                </a:ln>
                <a:effectLst/>
              </c:spPr>
            </c:marker>
            <c:bubble3D val="0"/>
            <c:spPr>
              <a:ln w="25400" cap="flat" cmpd="sng" algn="ctr">
                <a:solidFill>
                  <a:schemeClr val="accent2">
                    <a:shade val="50000"/>
                  </a:schemeClr>
                </a:solidFill>
                <a:prstDash val="solid"/>
              </a:ln>
              <a:effectLst/>
            </c:spPr>
          </c:dPt>
          <c:dPt>
            <c:idx val="23"/>
            <c:marker>
              <c:spPr>
                <a:solidFill>
                  <a:schemeClr val="accent4"/>
                </a:solidFill>
                <a:ln w="25400" cap="flat" cmpd="sng" algn="ctr">
                  <a:solidFill>
                    <a:schemeClr val="accent4">
                      <a:shade val="50000"/>
                    </a:schemeClr>
                  </a:solidFill>
                  <a:prstDash val="solid"/>
                </a:ln>
                <a:effectLst/>
              </c:spPr>
            </c:marker>
            <c:bubble3D val="0"/>
            <c:spPr>
              <a:ln w="25400" cap="flat" cmpd="sng" algn="ctr">
                <a:solidFill>
                  <a:schemeClr val="accent4">
                    <a:shade val="50000"/>
                  </a:schemeClr>
                </a:solidFill>
                <a:prstDash val="solid"/>
              </a:ln>
              <a:effectLst/>
            </c:spPr>
          </c:dPt>
          <c:dPt>
            <c:idx val="24"/>
            <c:marker>
              <c:spPr>
                <a:solidFill>
                  <a:schemeClr val="accent4"/>
                </a:solidFill>
                <a:ln w="25400" cap="flat" cmpd="sng" algn="ctr">
                  <a:solidFill>
                    <a:schemeClr val="accent4">
                      <a:shade val="50000"/>
                    </a:schemeClr>
                  </a:solidFill>
                  <a:prstDash val="solid"/>
                </a:ln>
                <a:effectLst/>
              </c:spPr>
            </c:marker>
            <c:bubble3D val="0"/>
            <c:spPr>
              <a:ln w="25400" cap="flat" cmpd="sng" algn="ctr">
                <a:solidFill>
                  <a:schemeClr val="accent4">
                    <a:shade val="50000"/>
                  </a:schemeClr>
                </a:solidFill>
                <a:prstDash val="solid"/>
              </a:ln>
              <a:effectLst/>
            </c:spPr>
          </c:dPt>
          <c:dPt>
            <c:idx val="25"/>
            <c:marker>
              <c:spPr>
                <a:solidFill>
                  <a:schemeClr val="accent4"/>
                </a:solidFill>
                <a:ln w="25400" cap="flat" cmpd="sng" algn="ctr">
                  <a:solidFill>
                    <a:schemeClr val="accent4">
                      <a:shade val="50000"/>
                    </a:schemeClr>
                  </a:solidFill>
                  <a:prstDash val="solid"/>
                </a:ln>
                <a:effectLst/>
              </c:spPr>
            </c:marker>
            <c:bubble3D val="0"/>
            <c:spPr>
              <a:ln w="25400" cap="flat" cmpd="sng" algn="ctr">
                <a:solidFill>
                  <a:schemeClr val="accent4">
                    <a:shade val="50000"/>
                  </a:schemeClr>
                </a:solidFill>
                <a:prstDash val="solid"/>
              </a:ln>
              <a:effectLst/>
            </c:spPr>
          </c:dPt>
          <c:dPt>
            <c:idx val="26"/>
            <c:marker>
              <c:spPr>
                <a:solidFill>
                  <a:schemeClr val="accent4"/>
                </a:solidFill>
                <a:ln w="25400" cap="flat" cmpd="sng" algn="ctr">
                  <a:solidFill>
                    <a:schemeClr val="accent4">
                      <a:shade val="50000"/>
                    </a:schemeClr>
                  </a:solidFill>
                  <a:prstDash val="solid"/>
                </a:ln>
                <a:effectLst/>
              </c:spPr>
            </c:marker>
            <c:bubble3D val="0"/>
            <c:spPr>
              <a:ln w="25400" cap="flat" cmpd="sng" algn="ctr">
                <a:solidFill>
                  <a:schemeClr val="accent4">
                    <a:shade val="50000"/>
                  </a:schemeClr>
                </a:solidFill>
                <a:prstDash val="solid"/>
              </a:ln>
              <a:effectLst/>
            </c:spPr>
          </c:dPt>
          <c:dPt>
            <c:idx val="27"/>
            <c:marker>
              <c:spPr>
                <a:solidFill>
                  <a:schemeClr val="accent4"/>
                </a:solidFill>
                <a:ln w="25400" cap="flat" cmpd="sng" algn="ctr">
                  <a:solidFill>
                    <a:schemeClr val="accent4">
                      <a:shade val="50000"/>
                    </a:schemeClr>
                  </a:solidFill>
                  <a:prstDash val="solid"/>
                </a:ln>
                <a:effectLst/>
              </c:spPr>
            </c:marker>
            <c:bubble3D val="0"/>
            <c:spPr>
              <a:ln w="25400" cap="flat" cmpd="sng" algn="ctr">
                <a:solidFill>
                  <a:schemeClr val="accent4">
                    <a:shade val="50000"/>
                  </a:schemeClr>
                </a:solidFill>
                <a:prstDash val="solid"/>
              </a:ln>
              <a:effectLst/>
            </c:spPr>
          </c:dPt>
          <c:dPt>
            <c:idx val="28"/>
            <c:marker>
              <c:spPr>
                <a:solidFill>
                  <a:schemeClr val="accent4"/>
                </a:solidFill>
                <a:ln w="25400" cap="flat" cmpd="sng" algn="ctr">
                  <a:solidFill>
                    <a:schemeClr val="accent4">
                      <a:shade val="50000"/>
                    </a:schemeClr>
                  </a:solidFill>
                  <a:prstDash val="solid"/>
                </a:ln>
                <a:effectLst/>
              </c:spPr>
            </c:marker>
            <c:bubble3D val="0"/>
            <c:spPr>
              <a:ln w="25400" cap="flat" cmpd="sng" algn="ctr">
                <a:solidFill>
                  <a:schemeClr val="accent4">
                    <a:shade val="50000"/>
                  </a:schemeClr>
                </a:solidFill>
                <a:prstDash val="solid"/>
              </a:ln>
              <a:effectLst/>
            </c:spPr>
          </c:dPt>
          <c:dPt>
            <c:idx val="29"/>
            <c:marker>
              <c:spPr>
                <a:solidFill>
                  <a:schemeClr val="accent4"/>
                </a:solidFill>
                <a:ln w="25400" cap="flat" cmpd="sng" algn="ctr">
                  <a:solidFill>
                    <a:schemeClr val="accent4">
                      <a:shade val="50000"/>
                    </a:schemeClr>
                  </a:solidFill>
                  <a:prstDash val="solid"/>
                </a:ln>
                <a:effectLst/>
              </c:spPr>
            </c:marker>
            <c:bubble3D val="0"/>
            <c:spPr>
              <a:ln w="25400" cap="flat" cmpd="sng" algn="ctr">
                <a:solidFill>
                  <a:schemeClr val="accent4">
                    <a:shade val="50000"/>
                  </a:schemeClr>
                </a:solidFill>
                <a:prstDash val="solid"/>
              </a:ln>
              <a:effectLst/>
            </c:spPr>
          </c:dPt>
          <c:xVal>
            <c:numRef>
              <c:f>Brazil!$C$2:$AF$2</c:f>
              <c:numCache>
                <c:formatCode>General</c:formatCode>
                <c:ptCount val="30"/>
                <c:pt idx="0">
                  <c:v>-4.4634813301626766</c:v>
                </c:pt>
                <c:pt idx="1">
                  <c:v>-5.792696154145645</c:v>
                </c:pt>
                <c:pt idx="2">
                  <c:v>-3.3614600165202875</c:v>
                </c:pt>
                <c:pt idx="3">
                  <c:v>1.5787667341139976E-2</c:v>
                </c:pt>
                <c:pt idx="4">
                  <c:v>-0.12559275832749422</c:v>
                </c:pt>
                <c:pt idx="5">
                  <c:v>-1.9807022338481164</c:v>
                </c:pt>
                <c:pt idx="6">
                  <c:v>-0.49373629475818487</c:v>
                </c:pt>
                <c:pt idx="7">
                  <c:v>1.2578792164942159</c:v>
                </c:pt>
                <c:pt idx="8">
                  <c:v>0.23543492525798745</c:v>
                </c:pt>
                <c:pt idx="9">
                  <c:v>-0.82757554986550519</c:v>
                </c:pt>
                <c:pt idx="10">
                  <c:v>-0.3559698812304351</c:v>
                </c:pt>
                <c:pt idx="11">
                  <c:v>1.5590172729507714</c:v>
                </c:pt>
                <c:pt idx="12">
                  <c:v>4.5630898047883438E-3</c:v>
                </c:pt>
                <c:pt idx="13">
                  <c:v>-0.21108193707457182</c:v>
                </c:pt>
                <c:pt idx="14">
                  <c:v>-2.358537247162996</c:v>
                </c:pt>
                <c:pt idx="15">
                  <c:v>-2.7686630749979506</c:v>
                </c:pt>
                <c:pt idx="16">
                  <c:v>-3.4998852660601663</c:v>
                </c:pt>
                <c:pt idx="17">
                  <c:v>-4.0089994733859236</c:v>
                </c:pt>
                <c:pt idx="18">
                  <c:v>-4.3280956056338029</c:v>
                </c:pt>
                <c:pt idx="19">
                  <c:v>-3.7574780297618933</c:v>
                </c:pt>
                <c:pt idx="20">
                  <c:v>-4.1935109016663663</c:v>
                </c:pt>
                <c:pt idx="21">
                  <c:v>-1.5145394347031005</c:v>
                </c:pt>
                <c:pt idx="22">
                  <c:v>0.75611234527246718</c:v>
                </c:pt>
                <c:pt idx="23">
                  <c:v>1.7683495583994215</c:v>
                </c:pt>
                <c:pt idx="24">
                  <c:v>1.5852288186807311</c:v>
                </c:pt>
                <c:pt idx="25">
                  <c:v>1.2509192853679345</c:v>
                </c:pt>
                <c:pt idx="26">
                  <c:v>0.11352890096838154</c:v>
                </c:pt>
                <c:pt idx="27">
                  <c:v>-1.705886111553693</c:v>
                </c:pt>
                <c:pt idx="28">
                  <c:v>-1.5241404494911137</c:v>
                </c:pt>
                <c:pt idx="29">
                  <c:v>-2.2665456015611452</c:v>
                </c:pt>
              </c:numCache>
            </c:numRef>
          </c:xVal>
          <c:yVal>
            <c:numRef>
              <c:f>Brazil!$C$3:$AF$3</c:f>
              <c:numCache>
                <c:formatCode>General</c:formatCode>
                <c:ptCount val="30"/>
                <c:pt idx="0">
                  <c:v>0.87683656528442255</c:v>
                </c:pt>
                <c:pt idx="1">
                  <c:v>0.8992400170650805</c:v>
                </c:pt>
                <c:pt idx="2">
                  <c:v>0.55876771711545903</c:v>
                </c:pt>
                <c:pt idx="3">
                  <c:v>0.61237012717148998</c:v>
                </c:pt>
                <c:pt idx="4">
                  <c:v>0.5037166700063429</c:v>
                </c:pt>
                <c:pt idx="5">
                  <c:v>-9.2489955562856871E-2</c:v>
                </c:pt>
                <c:pt idx="6">
                  <c:v>0.20504337860825445</c:v>
                </c:pt>
                <c:pt idx="7">
                  <c:v>0.84897767138264568</c:v>
                </c:pt>
                <c:pt idx="8">
                  <c:v>4.3938454115013625E-2</c:v>
                </c:pt>
                <c:pt idx="9">
                  <c:v>0.18097126855547016</c:v>
                </c:pt>
                <c:pt idx="10">
                  <c:v>0.95669974286552106</c:v>
                </c:pt>
                <c:pt idx="11">
                  <c:v>4.1964679099463202</c:v>
                </c:pt>
                <c:pt idx="12">
                  <c:v>2.9940713754118713</c:v>
                </c:pt>
                <c:pt idx="13">
                  <c:v>9.7339346003946083</c:v>
                </c:pt>
                <c:pt idx="14">
                  <c:v>1.7192248791075657</c:v>
                </c:pt>
                <c:pt idx="15">
                  <c:v>3.8703880451805914</c:v>
                </c:pt>
                <c:pt idx="16">
                  <c:v>3.2904040876613005</c:v>
                </c:pt>
                <c:pt idx="17">
                  <c:v>5.6422736092517427</c:v>
                </c:pt>
                <c:pt idx="18">
                  <c:v>5.2288166045070419</c:v>
                </c:pt>
                <c:pt idx="19">
                  <c:v>5.8093071726002767</c:v>
                </c:pt>
                <c:pt idx="20">
                  <c:v>4.4784557921508048</c:v>
                </c:pt>
                <c:pt idx="21">
                  <c:v>1.7828543214241408</c:v>
                </c:pt>
                <c:pt idx="22">
                  <c:v>2.7516008100022202</c:v>
                </c:pt>
                <c:pt idx="23">
                  <c:v>0.59430645041644559</c:v>
                </c:pt>
                <c:pt idx="24">
                  <c:v>1.9762432260817908</c:v>
                </c:pt>
                <c:pt idx="25">
                  <c:v>1.404698999205331E-2</c:v>
                </c:pt>
                <c:pt idx="26">
                  <c:v>5.5570690073401217</c:v>
                </c:pt>
                <c:pt idx="27">
                  <c:v>1.5571652765636024</c:v>
                </c:pt>
                <c:pt idx="28">
                  <c:v>5.4133843355681472</c:v>
                </c:pt>
                <c:pt idx="29">
                  <c:v>4.7861660457521733</c:v>
                </c:pt>
              </c:numCache>
            </c:numRef>
          </c:yVal>
          <c:smooth val="0"/>
        </c:ser>
        <c:dLbls>
          <c:showLegendKey val="0"/>
          <c:showVal val="0"/>
          <c:showCatName val="0"/>
          <c:showSerName val="0"/>
          <c:showPercent val="0"/>
          <c:showBubbleSize val="0"/>
        </c:dLbls>
        <c:axId val="69970176"/>
        <c:axId val="69972352"/>
      </c:scatterChart>
      <c:valAx>
        <c:axId val="69970176"/>
        <c:scaling>
          <c:orientation val="minMax"/>
        </c:scaling>
        <c:delete val="0"/>
        <c:axPos val="b"/>
        <c:majorGridlines/>
        <c:minorGridlines>
          <c:spPr>
            <a:ln>
              <a:solidFill>
                <a:schemeClr val="accent1"/>
              </a:solidFill>
            </a:ln>
          </c:spPr>
        </c:minorGridlines>
        <c:title>
          <c:tx>
            <c:rich>
              <a:bodyPr/>
              <a:lstStyle/>
              <a:p>
                <a:pPr>
                  <a:defRPr sz="1000" b="1" i="0" u="none" strike="noStrike" baseline="0">
                    <a:solidFill>
                      <a:srgbClr val="000000"/>
                    </a:solidFill>
                    <a:latin typeface="Calibri"/>
                    <a:ea typeface="Calibri"/>
                    <a:cs typeface="Calibri"/>
                  </a:defRPr>
                </a:pPr>
                <a:r>
                  <a:rPr lang="en-US"/>
                  <a:t>Current Capital Inflow (%GDP</a:t>
                </a:r>
              </a:p>
            </c:rich>
          </c:tx>
          <c:layout/>
          <c:overlay val="0"/>
        </c:title>
        <c:numFmt formatCode="General" sourceLinked="1"/>
        <c:majorTickMark val="out"/>
        <c:minorTickMark val="none"/>
        <c:tickLblPos val="nextTo"/>
        <c:spPr>
          <a:ln w="19050">
            <a:solidFill>
              <a:schemeClr val="accent1"/>
            </a:solidFill>
          </a:ln>
        </c:spPr>
        <c:txPr>
          <a:bodyPr rot="0" vert="horz"/>
          <a:lstStyle/>
          <a:p>
            <a:pPr>
              <a:defRPr sz="1000" b="0" i="0" u="none" strike="noStrike" baseline="0">
                <a:solidFill>
                  <a:srgbClr val="000000"/>
                </a:solidFill>
                <a:latin typeface="Calibri"/>
                <a:ea typeface="Calibri"/>
                <a:cs typeface="Calibri"/>
              </a:defRPr>
            </a:pPr>
            <a:endParaRPr lang="ru-RU"/>
          </a:p>
        </c:txPr>
        <c:crossAx val="69972352"/>
        <c:crosses val="autoZero"/>
        <c:crossBetween val="midCat"/>
      </c:valAx>
      <c:valAx>
        <c:axId val="69972352"/>
        <c:scaling>
          <c:orientation val="minMax"/>
        </c:scaling>
        <c:delete val="0"/>
        <c:axPos val="l"/>
        <c:majorGridlines/>
        <c:minorGridlines/>
        <c:title>
          <c:tx>
            <c:rich>
              <a:bodyPr/>
              <a:lstStyle/>
              <a:p>
                <a:pPr>
                  <a:defRPr sz="1000" b="1" i="0" u="none" strike="noStrike" baseline="0">
                    <a:solidFill>
                      <a:srgbClr val="000000"/>
                    </a:solidFill>
                    <a:latin typeface="Calibri"/>
                    <a:ea typeface="Calibri"/>
                    <a:cs typeface="Calibri"/>
                  </a:defRPr>
                </a:pPr>
                <a:r>
                  <a:rPr lang="en-US"/>
                  <a:t>Private Capital Inflow (%GDP)</a:t>
                </a:r>
              </a:p>
            </c:rich>
          </c:tx>
          <c:layout/>
          <c:overlay val="0"/>
        </c:title>
        <c:numFmt formatCode="General" sourceLinked="1"/>
        <c:majorTickMark val="out"/>
        <c:minorTickMark val="none"/>
        <c:tickLblPos val="nextTo"/>
        <c:spPr>
          <a:ln w="19050">
            <a:solidFill>
              <a:schemeClr val="tx1"/>
            </a:solidFill>
          </a:ln>
        </c:spPr>
        <c:txPr>
          <a:bodyPr rot="0" vert="horz"/>
          <a:lstStyle/>
          <a:p>
            <a:pPr>
              <a:defRPr sz="1000" b="0" i="0" u="none" strike="noStrike" baseline="0">
                <a:solidFill>
                  <a:srgbClr val="000000"/>
                </a:solidFill>
                <a:latin typeface="Calibri"/>
                <a:ea typeface="Calibri"/>
                <a:cs typeface="Calibri"/>
              </a:defRPr>
            </a:pPr>
            <a:endParaRPr lang="ru-RU"/>
          </a:p>
        </c:txPr>
        <c:crossAx val="69970176"/>
        <c:crosses val="autoZero"/>
        <c:crossBetween val="midCat"/>
      </c:valAx>
    </c:plotArea>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ru-RU"/>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dPt>
            <c:idx val="0"/>
            <c:marker>
              <c:spPr>
                <a:solidFill>
                  <a:schemeClr val="accent3"/>
                </a:solidFill>
                <a:ln w="25400" cap="flat" cmpd="sng" algn="ctr">
                  <a:solidFill>
                    <a:schemeClr val="accent3">
                      <a:shade val="50000"/>
                    </a:schemeClr>
                  </a:solidFill>
                  <a:prstDash val="solid"/>
                </a:ln>
                <a:effectLst/>
              </c:spPr>
            </c:marker>
            <c:bubble3D val="0"/>
            <c:spPr>
              <a:ln w="25400" cap="flat" cmpd="sng" algn="ctr">
                <a:solidFill>
                  <a:schemeClr val="accent3">
                    <a:shade val="50000"/>
                  </a:schemeClr>
                </a:solidFill>
                <a:prstDash val="solid"/>
              </a:ln>
              <a:effectLst/>
            </c:spPr>
          </c:dPt>
          <c:dPt>
            <c:idx val="1"/>
            <c:marker>
              <c:spPr>
                <a:solidFill>
                  <a:schemeClr val="accent3"/>
                </a:solidFill>
                <a:ln w="25400" cap="flat" cmpd="sng" algn="ctr">
                  <a:solidFill>
                    <a:schemeClr val="accent3">
                      <a:shade val="50000"/>
                    </a:schemeClr>
                  </a:solidFill>
                  <a:prstDash val="solid"/>
                </a:ln>
                <a:effectLst/>
              </c:spPr>
            </c:marker>
            <c:bubble3D val="0"/>
            <c:spPr>
              <a:ln w="25400" cap="flat" cmpd="sng" algn="ctr">
                <a:solidFill>
                  <a:schemeClr val="accent3">
                    <a:shade val="50000"/>
                  </a:schemeClr>
                </a:solidFill>
                <a:prstDash val="solid"/>
              </a:ln>
              <a:effectLst/>
            </c:spPr>
          </c:dPt>
          <c:dPt>
            <c:idx val="2"/>
            <c:marker>
              <c:spPr>
                <a:solidFill>
                  <a:schemeClr val="accent3"/>
                </a:solidFill>
                <a:ln w="25400" cap="flat" cmpd="sng" algn="ctr">
                  <a:solidFill>
                    <a:schemeClr val="accent3">
                      <a:shade val="50000"/>
                    </a:schemeClr>
                  </a:solidFill>
                  <a:prstDash val="solid"/>
                </a:ln>
                <a:effectLst/>
              </c:spPr>
            </c:marker>
            <c:bubble3D val="0"/>
            <c:spPr>
              <a:ln w="25400" cap="flat" cmpd="sng" algn="ctr">
                <a:solidFill>
                  <a:schemeClr val="accent3">
                    <a:shade val="50000"/>
                  </a:schemeClr>
                </a:solidFill>
                <a:prstDash val="solid"/>
              </a:ln>
              <a:effectLst/>
            </c:spPr>
          </c:dPt>
          <c:dPt>
            <c:idx val="3"/>
            <c:marker>
              <c:spPr>
                <a:solidFill>
                  <a:schemeClr val="accent3"/>
                </a:solidFill>
                <a:ln w="25400" cap="flat" cmpd="sng" algn="ctr">
                  <a:solidFill>
                    <a:schemeClr val="accent3">
                      <a:shade val="50000"/>
                    </a:schemeClr>
                  </a:solidFill>
                  <a:prstDash val="solid"/>
                </a:ln>
                <a:effectLst/>
              </c:spPr>
            </c:marker>
            <c:bubble3D val="0"/>
            <c:spPr>
              <a:ln w="25400" cap="flat" cmpd="sng" algn="ctr">
                <a:solidFill>
                  <a:schemeClr val="accent3">
                    <a:shade val="50000"/>
                  </a:schemeClr>
                </a:solidFill>
                <a:prstDash val="solid"/>
              </a:ln>
              <a:effectLst/>
            </c:spPr>
          </c:dPt>
          <c:dPt>
            <c:idx val="4"/>
            <c:marker>
              <c:spPr>
                <a:solidFill>
                  <a:schemeClr val="accent3"/>
                </a:solidFill>
                <a:ln w="25400" cap="flat" cmpd="sng" algn="ctr">
                  <a:solidFill>
                    <a:schemeClr val="accent3">
                      <a:shade val="50000"/>
                    </a:schemeClr>
                  </a:solidFill>
                  <a:prstDash val="solid"/>
                </a:ln>
                <a:effectLst/>
              </c:spPr>
            </c:marker>
            <c:bubble3D val="0"/>
            <c:spPr>
              <a:ln w="25400" cap="flat" cmpd="sng" algn="ctr">
                <a:solidFill>
                  <a:schemeClr val="accent3">
                    <a:shade val="50000"/>
                  </a:schemeClr>
                </a:solidFill>
                <a:prstDash val="solid"/>
              </a:ln>
              <a:effectLst/>
            </c:spPr>
          </c:dPt>
          <c:dPt>
            <c:idx val="5"/>
            <c:marker>
              <c:spPr>
                <a:solidFill>
                  <a:schemeClr val="accent3"/>
                </a:solidFill>
                <a:ln w="25400" cap="flat" cmpd="sng" algn="ctr">
                  <a:solidFill>
                    <a:schemeClr val="accent3">
                      <a:shade val="50000"/>
                    </a:schemeClr>
                  </a:solidFill>
                  <a:prstDash val="solid"/>
                </a:ln>
                <a:effectLst/>
              </c:spPr>
            </c:marker>
            <c:bubble3D val="0"/>
            <c:spPr>
              <a:ln w="25400" cap="flat" cmpd="sng" algn="ctr">
                <a:solidFill>
                  <a:schemeClr val="accent3">
                    <a:shade val="50000"/>
                  </a:schemeClr>
                </a:solidFill>
                <a:prstDash val="solid"/>
              </a:ln>
              <a:effectLst/>
            </c:spPr>
          </c:dPt>
          <c:dPt>
            <c:idx val="6"/>
            <c:marker>
              <c:spPr>
                <a:solidFill>
                  <a:schemeClr val="accent3"/>
                </a:solidFill>
                <a:ln w="25400" cap="flat" cmpd="sng" algn="ctr">
                  <a:solidFill>
                    <a:schemeClr val="accent3">
                      <a:shade val="50000"/>
                    </a:schemeClr>
                  </a:solidFill>
                  <a:prstDash val="solid"/>
                </a:ln>
                <a:effectLst/>
              </c:spPr>
            </c:marker>
            <c:bubble3D val="0"/>
            <c:spPr>
              <a:ln w="25400" cap="flat" cmpd="sng" algn="ctr">
                <a:solidFill>
                  <a:schemeClr val="accent3">
                    <a:shade val="50000"/>
                  </a:schemeClr>
                </a:solidFill>
                <a:prstDash val="solid"/>
              </a:ln>
              <a:effectLst/>
            </c:spPr>
          </c:dPt>
          <c:dPt>
            <c:idx val="7"/>
            <c:marker>
              <c:spPr>
                <a:solidFill>
                  <a:schemeClr val="accent3"/>
                </a:solidFill>
                <a:ln w="25400" cap="flat" cmpd="sng" algn="ctr">
                  <a:solidFill>
                    <a:schemeClr val="accent3">
                      <a:shade val="50000"/>
                    </a:schemeClr>
                  </a:solidFill>
                  <a:prstDash val="solid"/>
                </a:ln>
                <a:effectLst/>
              </c:spPr>
            </c:marker>
            <c:bubble3D val="0"/>
            <c:spPr>
              <a:ln w="25400" cap="flat" cmpd="sng" algn="ctr">
                <a:solidFill>
                  <a:schemeClr val="accent3">
                    <a:shade val="50000"/>
                  </a:schemeClr>
                </a:solidFill>
                <a:prstDash val="solid"/>
              </a:ln>
              <a:effectLst/>
            </c:spPr>
          </c:dPt>
          <c:dPt>
            <c:idx val="8"/>
            <c:marker>
              <c:spPr>
                <a:solidFill>
                  <a:schemeClr val="accent6"/>
                </a:solidFill>
                <a:ln w="25400" cap="flat" cmpd="sng" algn="ctr">
                  <a:solidFill>
                    <a:schemeClr val="accent6">
                      <a:shade val="50000"/>
                    </a:schemeClr>
                  </a:solidFill>
                  <a:prstDash val="solid"/>
                </a:ln>
                <a:effectLst/>
              </c:spPr>
            </c:marker>
            <c:bubble3D val="0"/>
            <c:spPr>
              <a:ln w="25400" cap="flat" cmpd="sng" algn="ctr">
                <a:solidFill>
                  <a:schemeClr val="accent6">
                    <a:shade val="50000"/>
                  </a:schemeClr>
                </a:solidFill>
                <a:prstDash val="solid"/>
              </a:ln>
              <a:effectLst/>
            </c:spPr>
          </c:dPt>
          <c:dPt>
            <c:idx val="9"/>
            <c:marker>
              <c:spPr>
                <a:solidFill>
                  <a:schemeClr val="accent6"/>
                </a:solidFill>
                <a:ln w="25400" cap="flat" cmpd="sng" algn="ctr">
                  <a:solidFill>
                    <a:schemeClr val="accent6">
                      <a:shade val="50000"/>
                    </a:schemeClr>
                  </a:solidFill>
                  <a:prstDash val="solid"/>
                </a:ln>
                <a:effectLst/>
              </c:spPr>
            </c:marker>
            <c:bubble3D val="0"/>
            <c:spPr>
              <a:ln w="25400" cap="flat" cmpd="sng" algn="ctr">
                <a:solidFill>
                  <a:schemeClr val="accent6">
                    <a:shade val="50000"/>
                  </a:schemeClr>
                </a:solidFill>
                <a:prstDash val="solid"/>
              </a:ln>
              <a:effectLst/>
            </c:spPr>
          </c:dPt>
          <c:dPt>
            <c:idx val="10"/>
            <c:marker>
              <c:spPr>
                <a:solidFill>
                  <a:schemeClr val="accent6"/>
                </a:solidFill>
                <a:ln w="25400" cap="flat" cmpd="sng" algn="ctr">
                  <a:solidFill>
                    <a:schemeClr val="accent6">
                      <a:shade val="50000"/>
                    </a:schemeClr>
                  </a:solidFill>
                  <a:prstDash val="solid"/>
                </a:ln>
                <a:effectLst/>
              </c:spPr>
            </c:marker>
            <c:bubble3D val="0"/>
            <c:spPr>
              <a:ln w="25400" cap="flat" cmpd="sng" algn="ctr">
                <a:solidFill>
                  <a:schemeClr val="accent6">
                    <a:shade val="50000"/>
                  </a:schemeClr>
                </a:solidFill>
                <a:prstDash val="solid"/>
              </a:ln>
              <a:effectLst/>
            </c:spPr>
          </c:dPt>
          <c:dPt>
            <c:idx val="11"/>
            <c:marker>
              <c:spPr>
                <a:solidFill>
                  <a:schemeClr val="accent6"/>
                </a:solidFill>
                <a:ln w="25400" cap="flat" cmpd="sng" algn="ctr">
                  <a:solidFill>
                    <a:schemeClr val="accent6">
                      <a:shade val="50000"/>
                    </a:schemeClr>
                  </a:solidFill>
                  <a:prstDash val="solid"/>
                </a:ln>
                <a:effectLst/>
              </c:spPr>
            </c:marker>
            <c:bubble3D val="0"/>
            <c:spPr>
              <a:ln w="25400" cap="flat" cmpd="sng" algn="ctr">
                <a:solidFill>
                  <a:schemeClr val="accent6">
                    <a:shade val="50000"/>
                  </a:schemeClr>
                </a:solidFill>
                <a:prstDash val="solid"/>
              </a:ln>
              <a:effectLst/>
            </c:spPr>
          </c:dPt>
          <c:dPt>
            <c:idx val="12"/>
            <c:marker>
              <c:spPr>
                <a:solidFill>
                  <a:schemeClr val="accent6"/>
                </a:solidFill>
                <a:ln w="25400" cap="flat" cmpd="sng" algn="ctr">
                  <a:solidFill>
                    <a:schemeClr val="accent6">
                      <a:shade val="50000"/>
                    </a:schemeClr>
                  </a:solidFill>
                  <a:prstDash val="solid"/>
                </a:ln>
                <a:effectLst/>
              </c:spPr>
            </c:marker>
            <c:bubble3D val="0"/>
            <c:spPr>
              <a:ln w="25400" cap="flat" cmpd="sng" algn="ctr">
                <a:solidFill>
                  <a:schemeClr val="accent6">
                    <a:shade val="50000"/>
                  </a:schemeClr>
                </a:solidFill>
                <a:prstDash val="solid"/>
              </a:ln>
              <a:effectLst/>
            </c:spPr>
          </c:dPt>
          <c:dPt>
            <c:idx val="13"/>
            <c:marker>
              <c:spPr>
                <a:solidFill>
                  <a:schemeClr val="accent6"/>
                </a:solidFill>
                <a:ln w="25400" cap="flat" cmpd="sng" algn="ctr">
                  <a:solidFill>
                    <a:schemeClr val="accent6">
                      <a:shade val="50000"/>
                    </a:schemeClr>
                  </a:solidFill>
                  <a:prstDash val="solid"/>
                </a:ln>
                <a:effectLst/>
              </c:spPr>
            </c:marker>
            <c:bubble3D val="0"/>
            <c:spPr>
              <a:ln w="25400" cap="flat" cmpd="sng" algn="ctr">
                <a:solidFill>
                  <a:schemeClr val="accent6">
                    <a:shade val="50000"/>
                  </a:schemeClr>
                </a:solidFill>
                <a:prstDash val="solid"/>
              </a:ln>
              <a:effectLst/>
            </c:spPr>
          </c:dPt>
          <c:dPt>
            <c:idx val="14"/>
            <c:marker>
              <c:spPr>
                <a:solidFill>
                  <a:schemeClr val="accent6"/>
                </a:solidFill>
                <a:ln w="25400" cap="flat" cmpd="sng" algn="ctr">
                  <a:solidFill>
                    <a:schemeClr val="accent6">
                      <a:shade val="50000"/>
                    </a:schemeClr>
                  </a:solidFill>
                  <a:prstDash val="solid"/>
                </a:ln>
                <a:effectLst/>
              </c:spPr>
            </c:marker>
            <c:bubble3D val="0"/>
            <c:spPr>
              <a:ln w="25400" cap="flat" cmpd="sng" algn="ctr">
                <a:solidFill>
                  <a:schemeClr val="accent6">
                    <a:shade val="50000"/>
                  </a:schemeClr>
                </a:solidFill>
                <a:prstDash val="solid"/>
              </a:ln>
              <a:effectLst/>
            </c:spPr>
          </c:dPt>
          <c:dPt>
            <c:idx val="15"/>
            <c:marker>
              <c:spPr>
                <a:solidFill>
                  <a:schemeClr val="accent2"/>
                </a:solidFill>
                <a:ln w="25400" cap="flat" cmpd="sng" algn="ctr">
                  <a:solidFill>
                    <a:schemeClr val="accent2">
                      <a:shade val="50000"/>
                    </a:schemeClr>
                  </a:solidFill>
                  <a:prstDash val="solid"/>
                </a:ln>
                <a:effectLst/>
              </c:spPr>
            </c:marker>
            <c:bubble3D val="0"/>
            <c:spPr>
              <a:ln w="25400" cap="flat" cmpd="sng" algn="ctr">
                <a:solidFill>
                  <a:schemeClr val="accent2">
                    <a:shade val="50000"/>
                  </a:schemeClr>
                </a:solidFill>
                <a:prstDash val="solid"/>
              </a:ln>
              <a:effectLst/>
            </c:spPr>
          </c:dPt>
          <c:dPt>
            <c:idx val="16"/>
            <c:marker>
              <c:spPr>
                <a:solidFill>
                  <a:schemeClr val="accent2"/>
                </a:solidFill>
                <a:ln w="25400" cap="flat" cmpd="sng" algn="ctr">
                  <a:solidFill>
                    <a:schemeClr val="accent2">
                      <a:shade val="50000"/>
                    </a:schemeClr>
                  </a:solidFill>
                  <a:prstDash val="solid"/>
                </a:ln>
                <a:effectLst/>
              </c:spPr>
            </c:marker>
            <c:bubble3D val="0"/>
            <c:spPr>
              <a:ln w="25400" cap="flat" cmpd="sng" algn="ctr">
                <a:solidFill>
                  <a:schemeClr val="accent2">
                    <a:shade val="50000"/>
                  </a:schemeClr>
                </a:solidFill>
                <a:prstDash val="solid"/>
              </a:ln>
              <a:effectLst/>
            </c:spPr>
          </c:dPt>
          <c:dPt>
            <c:idx val="17"/>
            <c:marker>
              <c:spPr>
                <a:solidFill>
                  <a:schemeClr val="accent2"/>
                </a:solidFill>
                <a:ln w="25400" cap="flat" cmpd="sng" algn="ctr">
                  <a:solidFill>
                    <a:schemeClr val="accent2">
                      <a:shade val="50000"/>
                    </a:schemeClr>
                  </a:solidFill>
                  <a:prstDash val="solid"/>
                </a:ln>
                <a:effectLst/>
              </c:spPr>
            </c:marker>
            <c:bubble3D val="0"/>
            <c:spPr>
              <a:ln w="25400" cap="flat" cmpd="sng" algn="ctr">
                <a:solidFill>
                  <a:schemeClr val="accent2">
                    <a:shade val="50000"/>
                  </a:schemeClr>
                </a:solidFill>
                <a:prstDash val="solid"/>
              </a:ln>
              <a:effectLst/>
            </c:spPr>
          </c:dPt>
          <c:dPt>
            <c:idx val="18"/>
            <c:marker>
              <c:spPr>
                <a:solidFill>
                  <a:schemeClr val="accent2"/>
                </a:solidFill>
                <a:ln w="25400" cap="flat" cmpd="sng" algn="ctr">
                  <a:solidFill>
                    <a:schemeClr val="accent2">
                      <a:shade val="50000"/>
                    </a:schemeClr>
                  </a:solidFill>
                  <a:prstDash val="solid"/>
                </a:ln>
                <a:effectLst/>
              </c:spPr>
            </c:marker>
            <c:bubble3D val="0"/>
            <c:spPr>
              <a:ln w="25400" cap="flat" cmpd="sng" algn="ctr">
                <a:solidFill>
                  <a:schemeClr val="accent2">
                    <a:shade val="50000"/>
                  </a:schemeClr>
                </a:solidFill>
                <a:prstDash val="solid"/>
              </a:ln>
              <a:effectLst/>
            </c:spPr>
          </c:dPt>
          <c:dPt>
            <c:idx val="19"/>
            <c:marker>
              <c:spPr>
                <a:solidFill>
                  <a:schemeClr val="accent2"/>
                </a:solidFill>
                <a:ln w="25400" cap="flat" cmpd="sng" algn="ctr">
                  <a:solidFill>
                    <a:schemeClr val="accent2">
                      <a:shade val="50000"/>
                    </a:schemeClr>
                  </a:solidFill>
                  <a:prstDash val="solid"/>
                </a:ln>
                <a:effectLst/>
              </c:spPr>
            </c:marker>
            <c:bubble3D val="0"/>
            <c:spPr>
              <a:ln w="25400" cap="flat" cmpd="sng" algn="ctr">
                <a:solidFill>
                  <a:schemeClr val="accent2">
                    <a:shade val="50000"/>
                  </a:schemeClr>
                </a:solidFill>
                <a:prstDash val="solid"/>
              </a:ln>
              <a:effectLst/>
            </c:spPr>
          </c:dPt>
          <c:dPt>
            <c:idx val="20"/>
            <c:marker>
              <c:spPr>
                <a:solidFill>
                  <a:schemeClr val="accent2"/>
                </a:solidFill>
                <a:ln w="25400" cap="flat" cmpd="sng" algn="ctr">
                  <a:solidFill>
                    <a:schemeClr val="accent2">
                      <a:shade val="50000"/>
                    </a:schemeClr>
                  </a:solidFill>
                  <a:prstDash val="solid"/>
                </a:ln>
                <a:effectLst/>
              </c:spPr>
            </c:marker>
            <c:bubble3D val="0"/>
            <c:spPr>
              <a:ln w="25400" cap="flat" cmpd="sng" algn="ctr">
                <a:solidFill>
                  <a:schemeClr val="accent2">
                    <a:shade val="50000"/>
                  </a:schemeClr>
                </a:solidFill>
                <a:prstDash val="solid"/>
              </a:ln>
              <a:effectLst/>
            </c:spPr>
          </c:dPt>
          <c:dPt>
            <c:idx val="21"/>
            <c:marker>
              <c:spPr>
                <a:solidFill>
                  <a:schemeClr val="accent2"/>
                </a:solidFill>
                <a:ln w="25400" cap="flat" cmpd="sng" algn="ctr">
                  <a:solidFill>
                    <a:schemeClr val="accent2">
                      <a:shade val="50000"/>
                    </a:schemeClr>
                  </a:solidFill>
                  <a:prstDash val="solid"/>
                </a:ln>
                <a:effectLst/>
              </c:spPr>
            </c:marker>
            <c:bubble3D val="0"/>
            <c:spPr>
              <a:ln w="25400" cap="flat" cmpd="sng" algn="ctr">
                <a:solidFill>
                  <a:schemeClr val="accent2">
                    <a:shade val="50000"/>
                  </a:schemeClr>
                </a:solidFill>
                <a:prstDash val="solid"/>
              </a:ln>
              <a:effectLst/>
            </c:spPr>
          </c:dPt>
          <c:dPt>
            <c:idx val="22"/>
            <c:marker>
              <c:spPr>
                <a:solidFill>
                  <a:schemeClr val="accent4"/>
                </a:solidFill>
                <a:ln w="25400" cap="flat" cmpd="sng" algn="ctr">
                  <a:solidFill>
                    <a:schemeClr val="accent4">
                      <a:shade val="50000"/>
                    </a:schemeClr>
                  </a:solidFill>
                  <a:prstDash val="solid"/>
                </a:ln>
                <a:effectLst/>
              </c:spPr>
            </c:marker>
            <c:bubble3D val="0"/>
            <c:spPr>
              <a:ln w="25400" cap="flat" cmpd="sng" algn="ctr">
                <a:solidFill>
                  <a:schemeClr val="accent4">
                    <a:shade val="50000"/>
                  </a:schemeClr>
                </a:solidFill>
                <a:prstDash val="solid"/>
              </a:ln>
              <a:effectLst/>
            </c:spPr>
          </c:dPt>
          <c:dPt>
            <c:idx val="23"/>
            <c:marker>
              <c:spPr>
                <a:solidFill>
                  <a:schemeClr val="accent4"/>
                </a:solidFill>
                <a:ln w="25400" cap="flat" cmpd="sng" algn="ctr">
                  <a:solidFill>
                    <a:schemeClr val="accent4">
                      <a:shade val="50000"/>
                    </a:schemeClr>
                  </a:solidFill>
                  <a:prstDash val="solid"/>
                </a:ln>
                <a:effectLst/>
              </c:spPr>
            </c:marker>
            <c:bubble3D val="0"/>
            <c:spPr>
              <a:ln w="25400" cap="flat" cmpd="sng" algn="ctr">
                <a:solidFill>
                  <a:schemeClr val="accent4">
                    <a:shade val="50000"/>
                  </a:schemeClr>
                </a:solidFill>
                <a:prstDash val="solid"/>
              </a:ln>
              <a:effectLst/>
            </c:spPr>
          </c:dPt>
          <c:dPt>
            <c:idx val="24"/>
            <c:marker>
              <c:spPr>
                <a:solidFill>
                  <a:schemeClr val="accent4"/>
                </a:solidFill>
                <a:ln w="25400" cap="flat" cmpd="sng" algn="ctr">
                  <a:solidFill>
                    <a:schemeClr val="accent4">
                      <a:shade val="50000"/>
                    </a:schemeClr>
                  </a:solidFill>
                  <a:prstDash val="solid"/>
                </a:ln>
                <a:effectLst/>
              </c:spPr>
            </c:marker>
            <c:bubble3D val="0"/>
            <c:spPr>
              <a:ln w="25400" cap="flat" cmpd="sng" algn="ctr">
                <a:solidFill>
                  <a:schemeClr val="accent4">
                    <a:shade val="50000"/>
                  </a:schemeClr>
                </a:solidFill>
                <a:prstDash val="solid"/>
              </a:ln>
              <a:effectLst/>
            </c:spPr>
          </c:dPt>
          <c:dPt>
            <c:idx val="25"/>
            <c:marker>
              <c:spPr>
                <a:solidFill>
                  <a:schemeClr val="accent4"/>
                </a:solidFill>
                <a:ln w="25400" cap="flat" cmpd="sng" algn="ctr">
                  <a:solidFill>
                    <a:schemeClr val="accent4">
                      <a:shade val="50000"/>
                    </a:schemeClr>
                  </a:solidFill>
                  <a:prstDash val="solid"/>
                </a:ln>
                <a:effectLst/>
              </c:spPr>
            </c:marker>
            <c:bubble3D val="0"/>
            <c:spPr>
              <a:ln w="25400" cap="flat" cmpd="sng" algn="ctr">
                <a:solidFill>
                  <a:schemeClr val="accent4">
                    <a:shade val="50000"/>
                  </a:schemeClr>
                </a:solidFill>
                <a:prstDash val="solid"/>
              </a:ln>
              <a:effectLst/>
            </c:spPr>
          </c:dPt>
          <c:dPt>
            <c:idx val="26"/>
            <c:marker>
              <c:spPr>
                <a:solidFill>
                  <a:schemeClr val="accent4"/>
                </a:solidFill>
                <a:ln w="25400" cap="flat" cmpd="sng" algn="ctr">
                  <a:solidFill>
                    <a:schemeClr val="accent4">
                      <a:shade val="50000"/>
                    </a:schemeClr>
                  </a:solidFill>
                  <a:prstDash val="solid"/>
                </a:ln>
                <a:effectLst/>
              </c:spPr>
            </c:marker>
            <c:bubble3D val="0"/>
            <c:spPr>
              <a:ln w="25400" cap="flat" cmpd="sng" algn="ctr">
                <a:solidFill>
                  <a:schemeClr val="accent4">
                    <a:shade val="50000"/>
                  </a:schemeClr>
                </a:solidFill>
                <a:prstDash val="solid"/>
              </a:ln>
              <a:effectLst/>
            </c:spPr>
          </c:dPt>
          <c:dPt>
            <c:idx val="27"/>
            <c:marker>
              <c:spPr>
                <a:solidFill>
                  <a:schemeClr val="accent4"/>
                </a:solidFill>
                <a:ln w="25400" cap="flat" cmpd="sng" algn="ctr">
                  <a:solidFill>
                    <a:schemeClr val="accent4">
                      <a:shade val="50000"/>
                    </a:schemeClr>
                  </a:solidFill>
                  <a:prstDash val="solid"/>
                </a:ln>
                <a:effectLst/>
              </c:spPr>
            </c:marker>
            <c:bubble3D val="0"/>
            <c:spPr>
              <a:ln w="25400" cap="flat" cmpd="sng" algn="ctr">
                <a:solidFill>
                  <a:schemeClr val="accent4">
                    <a:shade val="50000"/>
                  </a:schemeClr>
                </a:solidFill>
                <a:prstDash val="solid"/>
              </a:ln>
              <a:effectLst/>
            </c:spPr>
          </c:dPt>
          <c:dPt>
            <c:idx val="28"/>
            <c:marker>
              <c:spPr>
                <a:solidFill>
                  <a:schemeClr val="accent4"/>
                </a:solidFill>
                <a:ln w="25400" cap="flat" cmpd="sng" algn="ctr">
                  <a:solidFill>
                    <a:schemeClr val="accent4">
                      <a:shade val="50000"/>
                    </a:schemeClr>
                  </a:solidFill>
                  <a:prstDash val="solid"/>
                </a:ln>
                <a:effectLst/>
              </c:spPr>
            </c:marker>
            <c:bubble3D val="0"/>
            <c:spPr>
              <a:ln w="25400" cap="flat" cmpd="sng" algn="ctr">
                <a:solidFill>
                  <a:schemeClr val="accent4">
                    <a:shade val="50000"/>
                  </a:schemeClr>
                </a:solidFill>
                <a:prstDash val="solid"/>
              </a:ln>
              <a:effectLst/>
            </c:spPr>
          </c:dPt>
          <c:dPt>
            <c:idx val="29"/>
            <c:marker>
              <c:spPr>
                <a:solidFill>
                  <a:schemeClr val="accent4"/>
                </a:solidFill>
                <a:ln w="25400" cap="flat" cmpd="sng" algn="ctr">
                  <a:solidFill>
                    <a:schemeClr val="accent4">
                      <a:shade val="50000"/>
                    </a:schemeClr>
                  </a:solidFill>
                  <a:prstDash val="solid"/>
                </a:ln>
                <a:effectLst/>
              </c:spPr>
            </c:marker>
            <c:bubble3D val="0"/>
            <c:spPr>
              <a:ln w="25400" cap="flat" cmpd="sng" algn="ctr">
                <a:solidFill>
                  <a:schemeClr val="accent4">
                    <a:shade val="50000"/>
                  </a:schemeClr>
                </a:solidFill>
                <a:prstDash val="solid"/>
              </a:ln>
              <a:effectLst/>
            </c:spPr>
          </c:dPt>
          <c:xVal>
            <c:numRef>
              <c:f>'Korea, Rep.'!$C$2:$AF$2</c:f>
              <c:numCache>
                <c:formatCode>General</c:formatCode>
                <c:ptCount val="30"/>
                <c:pt idx="0">
                  <c:v>-5.4952308419298701</c:v>
                </c:pt>
                <c:pt idx="1">
                  <c:v>-2.7992002742204103</c:v>
                </c:pt>
                <c:pt idx="2">
                  <c:v>-1.6891371678378748</c:v>
                </c:pt>
                <c:pt idx="3">
                  <c:v>-0.4138996568440837</c:v>
                </c:pt>
                <c:pt idx="4">
                  <c:v>-1.565415215837052</c:v>
                </c:pt>
                <c:pt idx="5">
                  <c:v>4.0356468739775542</c:v>
                </c:pt>
                <c:pt idx="6">
                  <c:v>7.698906756775532</c:v>
                </c:pt>
                <c:pt idx="7">
                  <c:v>7.915751462131186</c:v>
                </c:pt>
                <c:pt idx="8">
                  <c:v>2.285385540230108</c:v>
                </c:pt>
                <c:pt idx="9">
                  <c:v>-0.52711194338446243</c:v>
                </c:pt>
                <c:pt idx="10">
                  <c:v>-2.4372045994048874</c:v>
                </c:pt>
                <c:pt idx="11">
                  <c:v>-0.67899241589373327</c:v>
                </c:pt>
                <c:pt idx="12">
                  <c:v>0.82093525013288016</c:v>
                </c:pt>
                <c:pt idx="13">
                  <c:v>-0.82839319128698263</c:v>
                </c:pt>
                <c:pt idx="14">
                  <c:v>-1.5493751887045784</c:v>
                </c:pt>
                <c:pt idx="15">
                  <c:v>-4.1160877115821712</c:v>
                </c:pt>
                <c:pt idx="16">
                  <c:v>-1.5849061304554268</c:v>
                </c:pt>
                <c:pt idx="17">
                  <c:v>12.345164631974862</c:v>
                </c:pt>
                <c:pt idx="18">
                  <c:v>5.4958999277808704</c:v>
                </c:pt>
                <c:pt idx="19">
                  <c:v>2.7752799541141444</c:v>
                </c:pt>
                <c:pt idx="20">
                  <c:v>1.6703007266333361</c:v>
                </c:pt>
                <c:pt idx="21">
                  <c:v>1.3095192599594554</c:v>
                </c:pt>
                <c:pt idx="22">
                  <c:v>2.4208155483339691</c:v>
                </c:pt>
                <c:pt idx="23">
                  <c:v>4.475555046984935</c:v>
                </c:pt>
                <c:pt idx="24">
                  <c:v>2.2023097122871298</c:v>
                </c:pt>
                <c:pt idx="25">
                  <c:v>1.4797008228281723</c:v>
                </c:pt>
                <c:pt idx="26">
                  <c:v>2.074814532934433</c:v>
                </c:pt>
                <c:pt idx="27">
                  <c:v>0.34321370326400125</c:v>
                </c:pt>
                <c:pt idx="28">
                  <c:v>3.9314297088138175</c:v>
                </c:pt>
                <c:pt idx="29">
                  <c:v>2.7810713040224813</c:v>
                </c:pt>
              </c:numCache>
            </c:numRef>
          </c:xVal>
          <c:yVal>
            <c:numRef>
              <c:f>'Korea, Rep.'!$C$3:$AF$3</c:f>
              <c:numCache>
                <c:formatCode>General</c:formatCode>
                <c:ptCount val="30"/>
                <c:pt idx="0">
                  <c:v>0.11025721605746135</c:v>
                </c:pt>
                <c:pt idx="1">
                  <c:v>-0.12713499253431346</c:v>
                </c:pt>
                <c:pt idx="2">
                  <c:v>0.57294586106276624</c:v>
                </c:pt>
                <c:pt idx="3">
                  <c:v>0.95922157383176576</c:v>
                </c:pt>
                <c:pt idx="4">
                  <c:v>1.4281761694767259</c:v>
                </c:pt>
                <c:pt idx="5">
                  <c:v>-0.98818050194525964</c:v>
                </c:pt>
                <c:pt idx="6">
                  <c:v>-0.13942300224722223</c:v>
                </c:pt>
                <c:pt idx="7">
                  <c:v>-0.37840127998016221</c:v>
                </c:pt>
                <c:pt idx="8">
                  <c:v>-8.2786216789927217E-2</c:v>
                </c:pt>
                <c:pt idx="9">
                  <c:v>-3.8403653527651065E-2</c:v>
                </c:pt>
                <c:pt idx="10">
                  <c:v>0.90685777241905696</c:v>
                </c:pt>
                <c:pt idx="11">
                  <c:v>1.6724875468594556</c:v>
                </c:pt>
                <c:pt idx="12">
                  <c:v>2.581932349647631</c:v>
                </c:pt>
                <c:pt idx="13">
                  <c:v>1.0816793040261816</c:v>
                </c:pt>
                <c:pt idx="14">
                  <c:v>1.9213791640058098</c:v>
                </c:pt>
                <c:pt idx="15">
                  <c:v>2.2876797707248655</c:v>
                </c:pt>
                <c:pt idx="16">
                  <c:v>2.4751544081176897</c:v>
                </c:pt>
                <c:pt idx="17">
                  <c:v>-1.2158673736239493E-2</c:v>
                </c:pt>
                <c:pt idx="18">
                  <c:v>3.3066284306919207</c:v>
                </c:pt>
                <c:pt idx="19">
                  <c:v>3.1831849319337704</c:v>
                </c:pt>
                <c:pt idx="20">
                  <c:v>1.59304924370816</c:v>
                </c:pt>
                <c:pt idx="21">
                  <c:v>-4.9572090417325139E-2</c:v>
                </c:pt>
                <c:pt idx="22">
                  <c:v>2.5906452897399692</c:v>
                </c:pt>
                <c:pt idx="23">
                  <c:v>1.4120151511798325</c:v>
                </c:pt>
                <c:pt idx="24">
                  <c:v>-0.42325205171136693</c:v>
                </c:pt>
                <c:pt idx="25">
                  <c:v>-3.2379763337037346</c:v>
                </c:pt>
                <c:pt idx="26">
                  <c:v>-4.192860523910964</c:v>
                </c:pt>
                <c:pt idx="27">
                  <c:v>-2.0770940734869381</c:v>
                </c:pt>
                <c:pt idx="28">
                  <c:v>4.1699256139318379</c:v>
                </c:pt>
                <c:pt idx="29">
                  <c:v>1.889898303671357</c:v>
                </c:pt>
              </c:numCache>
            </c:numRef>
          </c:yVal>
          <c:smooth val="0"/>
        </c:ser>
        <c:dLbls>
          <c:showLegendKey val="0"/>
          <c:showVal val="0"/>
          <c:showCatName val="0"/>
          <c:showSerName val="0"/>
          <c:showPercent val="0"/>
          <c:showBubbleSize val="0"/>
        </c:dLbls>
        <c:axId val="70176128"/>
        <c:axId val="70178304"/>
      </c:scatterChart>
      <c:valAx>
        <c:axId val="70176128"/>
        <c:scaling>
          <c:orientation val="minMax"/>
        </c:scaling>
        <c:delete val="0"/>
        <c:axPos val="b"/>
        <c:majorGridlines/>
        <c:minorGridlines/>
        <c:title>
          <c:tx>
            <c:rich>
              <a:bodyPr/>
              <a:lstStyle/>
              <a:p>
                <a:pPr>
                  <a:defRPr sz="1000" b="1" i="0" u="none" strike="noStrike" baseline="0">
                    <a:solidFill>
                      <a:srgbClr val="000000"/>
                    </a:solidFill>
                    <a:latin typeface="Calibri"/>
                    <a:ea typeface="Calibri"/>
                    <a:cs typeface="Calibri"/>
                  </a:defRPr>
                </a:pPr>
                <a:r>
                  <a:rPr lang="en-US"/>
                  <a:t>Current Capital Inflow (%GDP)</a:t>
                </a:r>
              </a:p>
            </c:rich>
          </c:tx>
          <c:layout/>
          <c:overlay val="0"/>
        </c:title>
        <c:numFmt formatCode="General" sourceLinked="1"/>
        <c:majorTickMark val="out"/>
        <c:minorTickMark val="none"/>
        <c:tickLblPos val="nextTo"/>
        <c:spPr>
          <a:ln w="19050">
            <a:solidFill>
              <a:schemeClr val="accent1"/>
            </a:solidFill>
          </a:ln>
        </c:spPr>
        <c:txPr>
          <a:bodyPr rot="0" vert="horz"/>
          <a:lstStyle/>
          <a:p>
            <a:pPr>
              <a:defRPr sz="1000" b="0" i="0" u="none" strike="noStrike" baseline="0">
                <a:solidFill>
                  <a:srgbClr val="000000"/>
                </a:solidFill>
                <a:latin typeface="Calibri"/>
                <a:ea typeface="Calibri"/>
                <a:cs typeface="Calibri"/>
              </a:defRPr>
            </a:pPr>
            <a:endParaRPr lang="ru-RU"/>
          </a:p>
        </c:txPr>
        <c:crossAx val="70178304"/>
        <c:crosses val="autoZero"/>
        <c:crossBetween val="midCat"/>
      </c:valAx>
      <c:valAx>
        <c:axId val="70178304"/>
        <c:scaling>
          <c:orientation val="minMax"/>
        </c:scaling>
        <c:delete val="0"/>
        <c:axPos val="l"/>
        <c:majorGridlines/>
        <c:minorGridlines>
          <c:spPr>
            <a:ln>
              <a:solidFill>
                <a:sysClr val="windowText" lastClr="000000"/>
              </a:solidFill>
            </a:ln>
          </c:spPr>
        </c:minorGridlines>
        <c:title>
          <c:tx>
            <c:rich>
              <a:bodyPr/>
              <a:lstStyle/>
              <a:p>
                <a:pPr>
                  <a:defRPr sz="1000" b="1" i="0" u="none" strike="noStrike" baseline="0">
                    <a:solidFill>
                      <a:srgbClr val="000000"/>
                    </a:solidFill>
                    <a:latin typeface="Calibri"/>
                    <a:ea typeface="Calibri"/>
                    <a:cs typeface="Calibri"/>
                  </a:defRPr>
                </a:pPr>
                <a:r>
                  <a:rPr lang="en-US"/>
                  <a:t>Private Capital Inflow (%GDP)</a:t>
                </a:r>
              </a:p>
            </c:rich>
          </c:tx>
          <c:layout/>
          <c:overlay val="0"/>
        </c:title>
        <c:numFmt formatCode="General" sourceLinked="1"/>
        <c:majorTickMark val="out"/>
        <c:minorTickMark val="none"/>
        <c:tickLblPos val="nextTo"/>
        <c:spPr>
          <a:ln w="19050">
            <a:solidFill>
              <a:sysClr val="windowText" lastClr="000000"/>
            </a:solidFill>
          </a:ln>
        </c:spPr>
        <c:txPr>
          <a:bodyPr rot="0" vert="horz"/>
          <a:lstStyle/>
          <a:p>
            <a:pPr>
              <a:defRPr sz="1000" b="0" i="0" u="none" strike="noStrike" baseline="0">
                <a:solidFill>
                  <a:srgbClr val="000000"/>
                </a:solidFill>
                <a:latin typeface="Calibri"/>
                <a:ea typeface="Calibri"/>
                <a:cs typeface="Calibri"/>
              </a:defRPr>
            </a:pPr>
            <a:endParaRPr lang="ru-RU"/>
          </a:p>
        </c:txPr>
        <c:crossAx val="70176128"/>
        <c:crosses val="autoZero"/>
        <c:crossBetween val="midCat"/>
      </c:valAx>
    </c:plotArea>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ru-RU"/>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0.03285</cdr:x>
      <cdr:y>0.39043</cdr:y>
    </cdr:from>
    <cdr:to>
      <cdr:x>0.90124</cdr:x>
      <cdr:y>0.94918</cdr:y>
    </cdr:to>
    <cdr:cxnSp macro="">
      <cdr:nvCxnSpPr>
        <cdr:cNvPr id="8" name="Прямая соединительная линия 7"/>
        <cdr:cNvCxnSpPr/>
      </cdr:nvCxnSpPr>
      <cdr:spPr>
        <a:xfrm xmlns:a="http://schemas.openxmlformats.org/drawingml/2006/main">
          <a:off x="331176" y="2657110"/>
          <a:ext cx="8755674" cy="3802673"/>
        </a:xfrm>
        <a:prstGeom xmlns:a="http://schemas.openxmlformats.org/drawingml/2006/main" prst="line">
          <a:avLst/>
        </a:prstGeom>
        <a:ln xmlns:a="http://schemas.openxmlformats.org/drawingml/2006/main" w="12700"/>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0.41799</cdr:x>
      <cdr:y>0.33122</cdr:y>
    </cdr:from>
    <cdr:to>
      <cdr:x>0.90052</cdr:x>
      <cdr:y>0.63912</cdr:y>
    </cdr:to>
    <cdr:cxnSp macro="">
      <cdr:nvCxnSpPr>
        <cdr:cNvPr id="11" name="Прямая соединительная линия 10"/>
        <cdr:cNvCxnSpPr/>
      </cdr:nvCxnSpPr>
      <cdr:spPr>
        <a:xfrm xmlns:a="http://schemas.openxmlformats.org/drawingml/2006/main" flipV="1">
          <a:off x="4214446" y="2254129"/>
          <a:ext cx="4865077" cy="2095500"/>
        </a:xfrm>
        <a:prstGeom xmlns:a="http://schemas.openxmlformats.org/drawingml/2006/main" prst="line">
          <a:avLst/>
        </a:prstGeom>
        <a:ln xmlns:a="http://schemas.openxmlformats.org/drawingml/2006/main" w="12700"/>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0.11718</cdr:x>
      <cdr:y>0.03007</cdr:y>
    </cdr:from>
    <cdr:to>
      <cdr:x>0.5607</cdr:x>
      <cdr:y>0.93976</cdr:y>
    </cdr:to>
    <cdr:cxnSp macro="">
      <cdr:nvCxnSpPr>
        <cdr:cNvPr id="3" name="Прямая соединительная линия 2"/>
        <cdr:cNvCxnSpPr/>
      </cdr:nvCxnSpPr>
      <cdr:spPr>
        <a:xfrm xmlns:a="http://schemas.openxmlformats.org/drawingml/2006/main">
          <a:off x="1008269" y="179718"/>
          <a:ext cx="3816267" cy="5436906"/>
        </a:xfrm>
        <a:prstGeom xmlns:a="http://schemas.openxmlformats.org/drawingml/2006/main" prst="line">
          <a:avLst/>
        </a:prstGeom>
        <a:ln xmlns:a="http://schemas.openxmlformats.org/drawingml/2006/main" w="19050"/>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0.41479</cdr:x>
      <cdr:y>0.0241</cdr:y>
    </cdr:from>
    <cdr:to>
      <cdr:x>0.71134</cdr:x>
      <cdr:y>0.62836</cdr:y>
    </cdr:to>
    <cdr:cxnSp macro="">
      <cdr:nvCxnSpPr>
        <cdr:cNvPr id="7" name="Прямая соединительная линия 6"/>
        <cdr:cNvCxnSpPr/>
      </cdr:nvCxnSpPr>
      <cdr:spPr>
        <a:xfrm xmlns:a="http://schemas.openxmlformats.org/drawingml/2006/main" flipV="1">
          <a:off x="3569039" y="144016"/>
          <a:ext cx="2551641" cy="3611480"/>
        </a:xfrm>
        <a:prstGeom xmlns:a="http://schemas.openxmlformats.org/drawingml/2006/main" prst="line">
          <a:avLst/>
        </a:prstGeom>
        <a:ln xmlns:a="http://schemas.openxmlformats.org/drawingml/2006/main" w="19050"/>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0.30828</cdr:x>
      <cdr:y>0.18519</cdr:y>
    </cdr:from>
    <cdr:to>
      <cdr:x>0.37707</cdr:x>
      <cdr:y>0.23251</cdr:y>
    </cdr:to>
    <cdr:sp macro="" textlink="">
      <cdr:nvSpPr>
        <cdr:cNvPr id="2" name="TextBox 1"/>
        <cdr:cNvSpPr txBox="1"/>
      </cdr:nvSpPr>
      <cdr:spPr>
        <a:xfrm xmlns:a="http://schemas.openxmlformats.org/drawingml/2006/main">
          <a:off x="2305050" y="857250"/>
          <a:ext cx="514350" cy="21907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ru-RU" sz="1100"/>
            <a:t>1998</a:t>
          </a:r>
        </a:p>
      </cdr:txBody>
    </cdr:sp>
  </cdr:relSizeAnchor>
  <cdr:relSizeAnchor xmlns:cdr="http://schemas.openxmlformats.org/drawingml/2006/chartDrawing">
    <cdr:from>
      <cdr:x>0.09724</cdr:x>
      <cdr:y>0.57682</cdr:y>
    </cdr:from>
    <cdr:to>
      <cdr:x>0.15074</cdr:x>
      <cdr:y>0.62414</cdr:y>
    </cdr:to>
    <cdr:sp macro="" textlink="">
      <cdr:nvSpPr>
        <cdr:cNvPr id="5" name="TextBox 1"/>
        <cdr:cNvSpPr txBox="1"/>
      </cdr:nvSpPr>
      <cdr:spPr>
        <a:xfrm xmlns:a="http://schemas.openxmlformats.org/drawingml/2006/main">
          <a:off x="727075" y="2670175"/>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1981</a:t>
          </a:r>
        </a:p>
      </cdr:txBody>
    </cdr:sp>
  </cdr:relSizeAnchor>
  <cdr:relSizeAnchor xmlns:cdr="http://schemas.openxmlformats.org/drawingml/2006/chartDrawing">
    <cdr:from>
      <cdr:x>0.32272</cdr:x>
      <cdr:y>0.39986</cdr:y>
    </cdr:from>
    <cdr:to>
      <cdr:x>0.37622</cdr:x>
      <cdr:y>0.44719</cdr:y>
    </cdr:to>
    <cdr:sp macro="" textlink="">
      <cdr:nvSpPr>
        <cdr:cNvPr id="6" name="TextBox 1"/>
        <cdr:cNvSpPr txBox="1"/>
      </cdr:nvSpPr>
      <cdr:spPr>
        <a:xfrm xmlns:a="http://schemas.openxmlformats.org/drawingml/2006/main">
          <a:off x="2413000" y="1851025"/>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1988</a:t>
          </a:r>
        </a:p>
      </cdr:txBody>
    </cdr:sp>
  </cdr:relSizeAnchor>
  <cdr:relSizeAnchor xmlns:cdr="http://schemas.openxmlformats.org/drawingml/2006/chartDrawing">
    <cdr:from>
      <cdr:x>0.06412</cdr:x>
      <cdr:y>0.47599</cdr:y>
    </cdr:from>
    <cdr:to>
      <cdr:x>0.11762</cdr:x>
      <cdr:y>0.52332</cdr:y>
    </cdr:to>
    <cdr:sp macro="" textlink="">
      <cdr:nvSpPr>
        <cdr:cNvPr id="8" name="TextBox 1"/>
        <cdr:cNvSpPr txBox="1"/>
      </cdr:nvSpPr>
      <cdr:spPr>
        <a:xfrm xmlns:a="http://schemas.openxmlformats.org/drawingml/2006/main">
          <a:off x="479425" y="2203450"/>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1992</a:t>
          </a:r>
        </a:p>
      </cdr:txBody>
    </cdr:sp>
  </cdr:relSizeAnchor>
  <cdr:relSizeAnchor xmlns:cdr="http://schemas.openxmlformats.org/drawingml/2006/chartDrawing">
    <cdr:from>
      <cdr:x>0.19915</cdr:x>
      <cdr:y>0.1406</cdr:y>
    </cdr:from>
    <cdr:to>
      <cdr:x>0.25265</cdr:x>
      <cdr:y>0.18793</cdr:y>
    </cdr:to>
    <cdr:sp macro="" textlink="">
      <cdr:nvSpPr>
        <cdr:cNvPr id="9" name="TextBox 1"/>
        <cdr:cNvSpPr txBox="1"/>
      </cdr:nvSpPr>
      <cdr:spPr>
        <a:xfrm xmlns:a="http://schemas.openxmlformats.org/drawingml/2006/main">
          <a:off x="1489075" y="650875"/>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1994</a:t>
          </a:r>
        </a:p>
      </cdr:txBody>
    </cdr:sp>
  </cdr:relSizeAnchor>
  <cdr:relSizeAnchor xmlns:cdr="http://schemas.openxmlformats.org/drawingml/2006/chartDrawing">
    <cdr:from>
      <cdr:x>0.86412</cdr:x>
      <cdr:y>0.06447</cdr:y>
    </cdr:from>
    <cdr:to>
      <cdr:x>0.91762</cdr:x>
      <cdr:y>0.1118</cdr:y>
    </cdr:to>
    <cdr:sp macro="" textlink="">
      <cdr:nvSpPr>
        <cdr:cNvPr id="10" name="TextBox 1"/>
        <cdr:cNvSpPr txBox="1"/>
      </cdr:nvSpPr>
      <cdr:spPr>
        <a:xfrm xmlns:a="http://schemas.openxmlformats.org/drawingml/2006/main">
          <a:off x="6461125" y="298450"/>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1999</a:t>
          </a:r>
        </a:p>
      </cdr:txBody>
    </cdr:sp>
  </cdr:relSizeAnchor>
  <cdr:relSizeAnchor xmlns:cdr="http://schemas.openxmlformats.org/drawingml/2006/chartDrawing">
    <cdr:from>
      <cdr:x>0.70234</cdr:x>
      <cdr:y>0.79492</cdr:y>
    </cdr:from>
    <cdr:to>
      <cdr:x>0.75584</cdr:x>
      <cdr:y>0.84225</cdr:y>
    </cdr:to>
    <cdr:sp macro="" textlink="">
      <cdr:nvSpPr>
        <cdr:cNvPr id="11" name="TextBox 1"/>
        <cdr:cNvSpPr txBox="1"/>
      </cdr:nvSpPr>
      <cdr:spPr>
        <a:xfrm xmlns:a="http://schemas.openxmlformats.org/drawingml/2006/main">
          <a:off x="5251450" y="3679825"/>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2009</a:t>
          </a:r>
        </a:p>
      </cdr:txBody>
    </cdr:sp>
  </cdr:relSizeAnchor>
  <cdr:relSizeAnchor xmlns:cdr="http://schemas.openxmlformats.org/drawingml/2006/chartDrawing">
    <cdr:from>
      <cdr:x>0.18641</cdr:x>
      <cdr:y>0.03978</cdr:y>
    </cdr:from>
    <cdr:to>
      <cdr:x>0.23992</cdr:x>
      <cdr:y>0.08711</cdr:y>
    </cdr:to>
    <cdr:sp macro="" textlink="">
      <cdr:nvSpPr>
        <cdr:cNvPr id="12" name="TextBox 1"/>
        <cdr:cNvSpPr txBox="1"/>
      </cdr:nvSpPr>
      <cdr:spPr>
        <a:xfrm xmlns:a="http://schemas.openxmlformats.org/drawingml/2006/main">
          <a:off x="1393825" y="184150"/>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2005</a:t>
          </a:r>
        </a:p>
      </cdr:txBody>
    </cdr:sp>
  </cdr:relSizeAnchor>
  <cdr:relSizeAnchor xmlns:cdr="http://schemas.openxmlformats.org/drawingml/2006/chartDrawing">
    <cdr:from>
      <cdr:x>0.43864</cdr:x>
      <cdr:y>0.10357</cdr:y>
    </cdr:from>
    <cdr:to>
      <cdr:x>0.49214</cdr:x>
      <cdr:y>0.15089</cdr:y>
    </cdr:to>
    <cdr:sp macro="" textlink="">
      <cdr:nvSpPr>
        <cdr:cNvPr id="13" name="TextBox 1"/>
        <cdr:cNvSpPr txBox="1"/>
      </cdr:nvSpPr>
      <cdr:spPr>
        <a:xfrm xmlns:a="http://schemas.openxmlformats.org/drawingml/2006/main">
          <a:off x="3279775" y="479425"/>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2006</a:t>
          </a:r>
        </a:p>
      </cdr:txBody>
    </cdr:sp>
  </cdr:relSizeAnchor>
  <cdr:relSizeAnchor xmlns:cdr="http://schemas.openxmlformats.org/drawingml/2006/chartDrawing">
    <cdr:from>
      <cdr:x>0.54055</cdr:x>
      <cdr:y>0.25171</cdr:y>
    </cdr:from>
    <cdr:to>
      <cdr:x>0.59406</cdr:x>
      <cdr:y>0.29904</cdr:y>
    </cdr:to>
    <cdr:sp macro="" textlink="">
      <cdr:nvSpPr>
        <cdr:cNvPr id="14" name="TextBox 1"/>
        <cdr:cNvSpPr txBox="1"/>
      </cdr:nvSpPr>
      <cdr:spPr>
        <a:xfrm xmlns:a="http://schemas.openxmlformats.org/drawingml/2006/main">
          <a:off x="4041775" y="1165225"/>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2010</a:t>
          </a:r>
        </a:p>
      </cdr:txBody>
    </cdr:sp>
  </cdr:relSizeAnchor>
  <cdr:relSizeAnchor xmlns:cdr="http://schemas.openxmlformats.org/drawingml/2006/chartDrawing">
    <cdr:from>
      <cdr:x>0.42335</cdr:x>
      <cdr:y>0.23525</cdr:y>
    </cdr:from>
    <cdr:to>
      <cdr:x>0.47686</cdr:x>
      <cdr:y>0.28258</cdr:y>
    </cdr:to>
    <cdr:sp macro="" textlink="">
      <cdr:nvSpPr>
        <cdr:cNvPr id="15" name="TextBox 1"/>
        <cdr:cNvSpPr txBox="1"/>
      </cdr:nvSpPr>
      <cdr:spPr>
        <a:xfrm xmlns:a="http://schemas.openxmlformats.org/drawingml/2006/main">
          <a:off x="3165475" y="1089025"/>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2004</a:t>
          </a:r>
        </a:p>
      </cdr:txBody>
    </cdr:sp>
  </cdr:relSizeAnchor>
  <cdr:relSizeAnchor xmlns:cdr="http://schemas.openxmlformats.org/drawingml/2006/chartDrawing">
    <cdr:from>
      <cdr:x>0.47176</cdr:x>
      <cdr:y>0.36283</cdr:y>
    </cdr:from>
    <cdr:to>
      <cdr:x>0.52527</cdr:x>
      <cdr:y>0.41015</cdr:y>
    </cdr:to>
    <cdr:sp macro="" textlink="">
      <cdr:nvSpPr>
        <cdr:cNvPr id="16" name="TextBox 1"/>
        <cdr:cNvSpPr txBox="1"/>
      </cdr:nvSpPr>
      <cdr:spPr>
        <a:xfrm xmlns:a="http://schemas.openxmlformats.org/drawingml/2006/main">
          <a:off x="3527425" y="1679575"/>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2003</a:t>
          </a:r>
        </a:p>
      </cdr:txBody>
    </cdr:sp>
  </cdr:relSizeAnchor>
  <cdr:relSizeAnchor xmlns:cdr="http://schemas.openxmlformats.org/drawingml/2006/chartDrawing">
    <cdr:from>
      <cdr:x>0.68832</cdr:x>
      <cdr:y>0.48011</cdr:y>
    </cdr:from>
    <cdr:to>
      <cdr:x>0.74183</cdr:x>
      <cdr:y>0.52743</cdr:y>
    </cdr:to>
    <cdr:sp macro="" textlink="">
      <cdr:nvSpPr>
        <cdr:cNvPr id="17" name="TextBox 1"/>
        <cdr:cNvSpPr txBox="1"/>
      </cdr:nvSpPr>
      <cdr:spPr>
        <a:xfrm xmlns:a="http://schemas.openxmlformats.org/drawingml/2006/main">
          <a:off x="5146675" y="2222500"/>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2001</a:t>
          </a:r>
        </a:p>
      </cdr:txBody>
    </cdr:sp>
  </cdr:relSizeAnchor>
  <cdr:relSizeAnchor xmlns:cdr="http://schemas.openxmlformats.org/drawingml/2006/chartDrawing">
    <cdr:from>
      <cdr:x>0.66157</cdr:x>
      <cdr:y>0.55213</cdr:y>
    </cdr:from>
    <cdr:to>
      <cdr:x>0.71507</cdr:x>
      <cdr:y>0.59945</cdr:y>
    </cdr:to>
    <cdr:sp macro="" textlink="">
      <cdr:nvSpPr>
        <cdr:cNvPr id="18" name="TextBox 1"/>
        <cdr:cNvSpPr txBox="1"/>
      </cdr:nvSpPr>
      <cdr:spPr>
        <a:xfrm xmlns:a="http://schemas.openxmlformats.org/drawingml/2006/main">
          <a:off x="4946650" y="2555875"/>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2007</a:t>
          </a:r>
        </a:p>
      </cdr:txBody>
    </cdr:sp>
  </cdr:relSizeAnchor>
  <cdr:relSizeAnchor xmlns:cdr="http://schemas.openxmlformats.org/drawingml/2006/chartDrawing">
    <cdr:from>
      <cdr:x>0.28323</cdr:x>
      <cdr:y>0.57682</cdr:y>
    </cdr:from>
    <cdr:to>
      <cdr:x>0.33673</cdr:x>
      <cdr:y>0.62414</cdr:y>
    </cdr:to>
    <cdr:sp macro="" textlink="">
      <cdr:nvSpPr>
        <cdr:cNvPr id="19" name="TextBox 1"/>
        <cdr:cNvSpPr txBox="1"/>
      </cdr:nvSpPr>
      <cdr:spPr>
        <a:xfrm xmlns:a="http://schemas.openxmlformats.org/drawingml/2006/main">
          <a:off x="2117725" y="2670175"/>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1982</a:t>
          </a:r>
        </a:p>
      </cdr:txBody>
    </cdr:sp>
  </cdr:relSizeAnchor>
  <cdr:relSizeAnchor xmlns:cdr="http://schemas.openxmlformats.org/drawingml/2006/chartDrawing">
    <cdr:from>
      <cdr:x>0.14437</cdr:x>
      <cdr:y>0.47805</cdr:y>
    </cdr:from>
    <cdr:to>
      <cdr:x>0.19788</cdr:x>
      <cdr:y>0.52538</cdr:y>
    </cdr:to>
    <cdr:sp macro="" textlink="">
      <cdr:nvSpPr>
        <cdr:cNvPr id="20" name="TextBox 1"/>
        <cdr:cNvSpPr txBox="1"/>
      </cdr:nvSpPr>
      <cdr:spPr>
        <a:xfrm xmlns:a="http://schemas.openxmlformats.org/drawingml/2006/main">
          <a:off x="1079500" y="2212975"/>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1983</a:t>
          </a:r>
        </a:p>
      </cdr:txBody>
    </cdr:sp>
  </cdr:relSizeAnchor>
  <cdr:relSizeAnchor xmlns:cdr="http://schemas.openxmlformats.org/drawingml/2006/chartDrawing">
    <cdr:from>
      <cdr:x>0.24119</cdr:x>
      <cdr:y>0.369</cdr:y>
    </cdr:from>
    <cdr:to>
      <cdr:x>0.29469</cdr:x>
      <cdr:y>0.41632</cdr:y>
    </cdr:to>
    <cdr:sp macro="" textlink="">
      <cdr:nvSpPr>
        <cdr:cNvPr id="21" name="TextBox 1"/>
        <cdr:cNvSpPr txBox="1"/>
      </cdr:nvSpPr>
      <cdr:spPr>
        <a:xfrm xmlns:a="http://schemas.openxmlformats.org/drawingml/2006/main">
          <a:off x="1803400" y="1708150"/>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1985</a:t>
          </a:r>
        </a:p>
      </cdr:txBody>
    </cdr:sp>
  </cdr:relSizeAnchor>
</c:userShapes>
</file>

<file path=ppt/drawings/drawing3.xml><?xml version="1.0" encoding="utf-8"?>
<c:userShapes xmlns:c="http://schemas.openxmlformats.org/drawingml/2006/chart">
  <cdr:relSizeAnchor xmlns:cdr="http://schemas.openxmlformats.org/drawingml/2006/chartDrawing">
    <cdr:from>
      <cdr:x>0.04112</cdr:x>
      <cdr:y>0.34886</cdr:y>
    </cdr:from>
    <cdr:to>
      <cdr:x>0.88524</cdr:x>
      <cdr:y>0.93001</cdr:y>
    </cdr:to>
    <cdr:cxnSp macro="">
      <cdr:nvCxnSpPr>
        <cdr:cNvPr id="3" name="Прямая соединительная линия 2"/>
        <cdr:cNvCxnSpPr/>
      </cdr:nvCxnSpPr>
      <cdr:spPr>
        <a:xfrm xmlns:a="http://schemas.openxmlformats.org/drawingml/2006/main">
          <a:off x="326572" y="1691368"/>
          <a:ext cx="6703260" cy="2817529"/>
        </a:xfrm>
        <a:prstGeom xmlns:a="http://schemas.openxmlformats.org/drawingml/2006/main" prst="line">
          <a:avLst/>
        </a:prstGeom>
        <a:ln xmlns:a="http://schemas.openxmlformats.org/drawingml/2006/main" w="19050"/>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0.69634</cdr:x>
      <cdr:y>0.60707</cdr:y>
    </cdr:from>
    <cdr:to>
      <cdr:x>0.97823</cdr:x>
      <cdr:y>0.79789</cdr:y>
    </cdr:to>
    <cdr:cxnSp macro="">
      <cdr:nvCxnSpPr>
        <cdr:cNvPr id="5" name="Прямая соединительная линия 4"/>
        <cdr:cNvCxnSpPr/>
      </cdr:nvCxnSpPr>
      <cdr:spPr>
        <a:xfrm xmlns:a="http://schemas.openxmlformats.org/drawingml/2006/main" flipV="1">
          <a:off x="5483529" y="2943225"/>
          <a:ext cx="2219815" cy="925116"/>
        </a:xfrm>
        <a:prstGeom xmlns:a="http://schemas.openxmlformats.org/drawingml/2006/main" prst="line">
          <a:avLst/>
        </a:prstGeom>
        <a:ln xmlns:a="http://schemas.openxmlformats.org/drawingml/2006/main" w="19050"/>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0.25181</cdr:x>
      <cdr:y>0.67976</cdr:y>
    </cdr:from>
    <cdr:to>
      <cdr:x>0.30241</cdr:x>
      <cdr:y>0.72495</cdr:y>
    </cdr:to>
    <cdr:sp macro="" textlink="">
      <cdr:nvSpPr>
        <cdr:cNvPr id="4" name="TextBox 3"/>
        <cdr:cNvSpPr txBox="1"/>
      </cdr:nvSpPr>
      <cdr:spPr>
        <a:xfrm xmlns:a="http://schemas.openxmlformats.org/drawingml/2006/main">
          <a:off x="1990725" y="3295650"/>
          <a:ext cx="400050" cy="21907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ru-RU" sz="1100"/>
            <a:t>1981</a:t>
          </a:r>
        </a:p>
      </cdr:txBody>
    </cdr:sp>
  </cdr:relSizeAnchor>
  <cdr:relSizeAnchor xmlns:cdr="http://schemas.openxmlformats.org/drawingml/2006/chartDrawing">
    <cdr:from>
      <cdr:x>0.1245</cdr:x>
      <cdr:y>0.67845</cdr:y>
    </cdr:from>
    <cdr:to>
      <cdr:x>0.1751</cdr:x>
      <cdr:y>0.72364</cdr:y>
    </cdr:to>
    <cdr:sp macro="" textlink="">
      <cdr:nvSpPr>
        <cdr:cNvPr id="9" name="TextBox 1"/>
        <cdr:cNvSpPr txBox="1"/>
      </cdr:nvSpPr>
      <cdr:spPr>
        <a:xfrm xmlns:a="http://schemas.openxmlformats.org/drawingml/2006/main">
          <a:off x="984250" y="3289300"/>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1982</a:t>
          </a:r>
        </a:p>
      </cdr:txBody>
    </cdr:sp>
  </cdr:relSizeAnchor>
  <cdr:relSizeAnchor xmlns:cdr="http://schemas.openxmlformats.org/drawingml/2006/chartDrawing">
    <cdr:from>
      <cdr:x>0.35582</cdr:x>
      <cdr:y>0.70203</cdr:y>
    </cdr:from>
    <cdr:to>
      <cdr:x>0.40643</cdr:x>
      <cdr:y>0.74722</cdr:y>
    </cdr:to>
    <cdr:sp macro="" textlink="">
      <cdr:nvSpPr>
        <cdr:cNvPr id="10" name="TextBox 1"/>
        <cdr:cNvSpPr txBox="1"/>
      </cdr:nvSpPr>
      <cdr:spPr>
        <a:xfrm xmlns:a="http://schemas.openxmlformats.org/drawingml/2006/main">
          <a:off x="2813050" y="3403600"/>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1983</a:t>
          </a:r>
        </a:p>
      </cdr:txBody>
    </cdr:sp>
  </cdr:relSizeAnchor>
  <cdr:relSizeAnchor xmlns:cdr="http://schemas.openxmlformats.org/drawingml/2006/chartDrawing">
    <cdr:from>
      <cdr:x>0.44618</cdr:x>
      <cdr:y>0.70989</cdr:y>
    </cdr:from>
    <cdr:to>
      <cdr:x>0.49679</cdr:x>
      <cdr:y>0.75508</cdr:y>
    </cdr:to>
    <cdr:sp macro="" textlink="">
      <cdr:nvSpPr>
        <cdr:cNvPr id="12" name="TextBox 1"/>
        <cdr:cNvSpPr txBox="1"/>
      </cdr:nvSpPr>
      <cdr:spPr>
        <a:xfrm xmlns:a="http://schemas.openxmlformats.org/drawingml/2006/main">
          <a:off x="3527425" y="3441700"/>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1995</a:t>
          </a:r>
        </a:p>
      </cdr:txBody>
    </cdr:sp>
  </cdr:relSizeAnchor>
  <cdr:relSizeAnchor xmlns:cdr="http://schemas.openxmlformats.org/drawingml/2006/chartDrawing">
    <cdr:from>
      <cdr:x>0.70161</cdr:x>
      <cdr:y>0.70007</cdr:y>
    </cdr:from>
    <cdr:to>
      <cdr:x>0.75221</cdr:x>
      <cdr:y>0.74525</cdr:y>
    </cdr:to>
    <cdr:sp macro="" textlink="">
      <cdr:nvSpPr>
        <cdr:cNvPr id="13" name="TextBox 1"/>
        <cdr:cNvSpPr txBox="1"/>
      </cdr:nvSpPr>
      <cdr:spPr>
        <a:xfrm xmlns:a="http://schemas.openxmlformats.org/drawingml/2006/main">
          <a:off x="5546725" y="3394075"/>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1984</a:t>
          </a:r>
        </a:p>
      </cdr:txBody>
    </cdr:sp>
  </cdr:relSizeAnchor>
  <cdr:relSizeAnchor xmlns:cdr="http://schemas.openxmlformats.org/drawingml/2006/chartDrawing">
    <cdr:from>
      <cdr:x>0.45221</cdr:x>
      <cdr:y>0.80812</cdr:y>
    </cdr:from>
    <cdr:to>
      <cdr:x>0.50281</cdr:x>
      <cdr:y>0.85331</cdr:y>
    </cdr:to>
    <cdr:sp macro="" textlink="">
      <cdr:nvSpPr>
        <cdr:cNvPr id="14" name="TextBox 1"/>
        <cdr:cNvSpPr txBox="1"/>
      </cdr:nvSpPr>
      <cdr:spPr>
        <a:xfrm xmlns:a="http://schemas.openxmlformats.org/drawingml/2006/main">
          <a:off x="3575050" y="3917950"/>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1986</a:t>
          </a:r>
        </a:p>
      </cdr:txBody>
    </cdr:sp>
  </cdr:relSizeAnchor>
  <cdr:relSizeAnchor xmlns:cdr="http://schemas.openxmlformats.org/drawingml/2006/chartDrawing">
    <cdr:from>
      <cdr:x>0.65944</cdr:x>
      <cdr:y>0.78062</cdr:y>
    </cdr:from>
    <cdr:to>
      <cdr:x>0.71004</cdr:x>
      <cdr:y>0.8258</cdr:y>
    </cdr:to>
    <cdr:sp macro="" textlink="">
      <cdr:nvSpPr>
        <cdr:cNvPr id="15" name="TextBox 1"/>
        <cdr:cNvSpPr txBox="1"/>
      </cdr:nvSpPr>
      <cdr:spPr>
        <a:xfrm xmlns:a="http://schemas.openxmlformats.org/drawingml/2006/main">
          <a:off x="5213350" y="3784600"/>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1985</a:t>
          </a:r>
        </a:p>
      </cdr:txBody>
    </cdr:sp>
  </cdr:relSizeAnchor>
  <cdr:relSizeAnchor xmlns:cdr="http://schemas.openxmlformats.org/drawingml/2006/chartDrawing">
    <cdr:from>
      <cdr:x>0.79438</cdr:x>
      <cdr:y>0.69614</cdr:y>
    </cdr:from>
    <cdr:to>
      <cdr:x>0.84498</cdr:x>
      <cdr:y>0.74132</cdr:y>
    </cdr:to>
    <cdr:sp macro="" textlink="">
      <cdr:nvSpPr>
        <cdr:cNvPr id="16" name="TextBox 1"/>
        <cdr:cNvSpPr txBox="1"/>
      </cdr:nvSpPr>
      <cdr:spPr>
        <a:xfrm xmlns:a="http://schemas.openxmlformats.org/drawingml/2006/main">
          <a:off x="6280150" y="3375025"/>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1988</a:t>
          </a:r>
        </a:p>
      </cdr:txBody>
    </cdr:sp>
  </cdr:relSizeAnchor>
  <cdr:relSizeAnchor xmlns:cdr="http://schemas.openxmlformats.org/drawingml/2006/chartDrawing">
    <cdr:from>
      <cdr:x>0.70281</cdr:x>
      <cdr:y>0.79633</cdr:y>
    </cdr:from>
    <cdr:to>
      <cdr:x>0.75341</cdr:x>
      <cdr:y>0.84152</cdr:y>
    </cdr:to>
    <cdr:sp macro="" textlink="">
      <cdr:nvSpPr>
        <cdr:cNvPr id="17" name="TextBox 1"/>
        <cdr:cNvSpPr txBox="1"/>
      </cdr:nvSpPr>
      <cdr:spPr>
        <a:xfrm xmlns:a="http://schemas.openxmlformats.org/drawingml/2006/main">
          <a:off x="5556250" y="3860800"/>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1989</a:t>
          </a:r>
        </a:p>
      </cdr:txBody>
    </cdr:sp>
  </cdr:relSizeAnchor>
  <cdr:relSizeAnchor xmlns:cdr="http://schemas.openxmlformats.org/drawingml/2006/chartDrawing">
    <cdr:from>
      <cdr:x>0.61968</cdr:x>
      <cdr:y>0.68238</cdr:y>
    </cdr:from>
    <cdr:to>
      <cdr:x>0.67028</cdr:x>
      <cdr:y>0.72757</cdr:y>
    </cdr:to>
    <cdr:sp macro="" textlink="">
      <cdr:nvSpPr>
        <cdr:cNvPr id="18" name="TextBox 1"/>
        <cdr:cNvSpPr txBox="1"/>
      </cdr:nvSpPr>
      <cdr:spPr>
        <a:xfrm xmlns:a="http://schemas.openxmlformats.org/drawingml/2006/main">
          <a:off x="4899025" y="3308350"/>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1991</a:t>
          </a:r>
        </a:p>
      </cdr:txBody>
    </cdr:sp>
  </cdr:relSizeAnchor>
  <cdr:relSizeAnchor xmlns:cdr="http://schemas.openxmlformats.org/drawingml/2006/chartDrawing">
    <cdr:from>
      <cdr:x>0.04112</cdr:x>
      <cdr:y>0.34886</cdr:y>
    </cdr:from>
    <cdr:to>
      <cdr:x>0.88524</cdr:x>
      <cdr:y>0.93001</cdr:y>
    </cdr:to>
    <cdr:cxnSp macro="">
      <cdr:nvCxnSpPr>
        <cdr:cNvPr id="7" name="Прямая соединительная линия 2"/>
        <cdr:cNvCxnSpPr/>
      </cdr:nvCxnSpPr>
      <cdr:spPr>
        <a:xfrm xmlns:a="http://schemas.openxmlformats.org/drawingml/2006/main">
          <a:off x="326572" y="1691368"/>
          <a:ext cx="6703260" cy="2817529"/>
        </a:xfrm>
        <a:prstGeom xmlns:a="http://schemas.openxmlformats.org/drawingml/2006/main" prst="line">
          <a:avLst/>
        </a:prstGeom>
        <a:ln xmlns:a="http://schemas.openxmlformats.org/drawingml/2006/main" w="19050"/>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0.69634</cdr:x>
      <cdr:y>0.60707</cdr:y>
    </cdr:from>
    <cdr:to>
      <cdr:x>0.97823</cdr:x>
      <cdr:y>0.79789</cdr:y>
    </cdr:to>
    <cdr:cxnSp macro="">
      <cdr:nvCxnSpPr>
        <cdr:cNvPr id="19" name="Прямая соединительная линия 4"/>
        <cdr:cNvCxnSpPr/>
      </cdr:nvCxnSpPr>
      <cdr:spPr>
        <a:xfrm xmlns:a="http://schemas.openxmlformats.org/drawingml/2006/main" flipV="1">
          <a:off x="5483529" y="2943225"/>
          <a:ext cx="2219815" cy="925116"/>
        </a:xfrm>
        <a:prstGeom xmlns:a="http://schemas.openxmlformats.org/drawingml/2006/main" prst="line">
          <a:avLst/>
        </a:prstGeom>
        <a:ln xmlns:a="http://schemas.openxmlformats.org/drawingml/2006/main" w="19050"/>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0.25181</cdr:x>
      <cdr:y>0.67976</cdr:y>
    </cdr:from>
    <cdr:to>
      <cdr:x>0.30241</cdr:x>
      <cdr:y>0.72495</cdr:y>
    </cdr:to>
    <cdr:sp macro="" textlink="">
      <cdr:nvSpPr>
        <cdr:cNvPr id="22" name="TextBox 3"/>
        <cdr:cNvSpPr txBox="1"/>
      </cdr:nvSpPr>
      <cdr:spPr>
        <a:xfrm xmlns:a="http://schemas.openxmlformats.org/drawingml/2006/main">
          <a:off x="1990725" y="3295650"/>
          <a:ext cx="400050" cy="21907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ru-RU" sz="1100"/>
            <a:t>1981</a:t>
          </a:r>
        </a:p>
      </cdr:txBody>
    </cdr:sp>
  </cdr:relSizeAnchor>
  <cdr:relSizeAnchor xmlns:cdr="http://schemas.openxmlformats.org/drawingml/2006/chartDrawing">
    <cdr:from>
      <cdr:x>0.1245</cdr:x>
      <cdr:y>0.67845</cdr:y>
    </cdr:from>
    <cdr:to>
      <cdr:x>0.1751</cdr:x>
      <cdr:y>0.72364</cdr:y>
    </cdr:to>
    <cdr:sp macro="" textlink="">
      <cdr:nvSpPr>
        <cdr:cNvPr id="23" name="TextBox 1"/>
        <cdr:cNvSpPr txBox="1"/>
      </cdr:nvSpPr>
      <cdr:spPr>
        <a:xfrm xmlns:a="http://schemas.openxmlformats.org/drawingml/2006/main">
          <a:off x="984250" y="3289300"/>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1982</a:t>
          </a:r>
        </a:p>
      </cdr:txBody>
    </cdr:sp>
  </cdr:relSizeAnchor>
  <cdr:relSizeAnchor xmlns:cdr="http://schemas.openxmlformats.org/drawingml/2006/chartDrawing">
    <cdr:from>
      <cdr:x>0.35582</cdr:x>
      <cdr:y>0.70203</cdr:y>
    </cdr:from>
    <cdr:to>
      <cdr:x>0.40643</cdr:x>
      <cdr:y>0.74722</cdr:y>
    </cdr:to>
    <cdr:sp macro="" textlink="">
      <cdr:nvSpPr>
        <cdr:cNvPr id="24" name="TextBox 1"/>
        <cdr:cNvSpPr txBox="1"/>
      </cdr:nvSpPr>
      <cdr:spPr>
        <a:xfrm xmlns:a="http://schemas.openxmlformats.org/drawingml/2006/main">
          <a:off x="2813050" y="3403600"/>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1983</a:t>
          </a:r>
        </a:p>
      </cdr:txBody>
    </cdr:sp>
  </cdr:relSizeAnchor>
  <cdr:relSizeAnchor xmlns:cdr="http://schemas.openxmlformats.org/drawingml/2006/chartDrawing">
    <cdr:from>
      <cdr:x>0.61606</cdr:x>
      <cdr:y>0.11461</cdr:y>
    </cdr:from>
    <cdr:to>
      <cdr:x>0.66666</cdr:x>
      <cdr:y>0.15979</cdr:y>
    </cdr:to>
    <cdr:sp macro="" textlink="">
      <cdr:nvSpPr>
        <cdr:cNvPr id="25" name="TextBox 1"/>
        <cdr:cNvSpPr txBox="1"/>
      </cdr:nvSpPr>
      <cdr:spPr>
        <a:xfrm xmlns:a="http://schemas.openxmlformats.org/drawingml/2006/main">
          <a:off x="4870439" y="555641"/>
          <a:ext cx="400031" cy="219043"/>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1994</a:t>
          </a:r>
        </a:p>
      </cdr:txBody>
    </cdr:sp>
  </cdr:relSizeAnchor>
  <cdr:relSizeAnchor xmlns:cdr="http://schemas.openxmlformats.org/drawingml/2006/chartDrawing">
    <cdr:from>
      <cdr:x>0.70161</cdr:x>
      <cdr:y>0.70007</cdr:y>
    </cdr:from>
    <cdr:to>
      <cdr:x>0.75221</cdr:x>
      <cdr:y>0.74525</cdr:y>
    </cdr:to>
    <cdr:sp macro="" textlink="">
      <cdr:nvSpPr>
        <cdr:cNvPr id="26" name="TextBox 1"/>
        <cdr:cNvSpPr txBox="1"/>
      </cdr:nvSpPr>
      <cdr:spPr>
        <a:xfrm xmlns:a="http://schemas.openxmlformats.org/drawingml/2006/main">
          <a:off x="5546725" y="3394075"/>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1984</a:t>
          </a:r>
        </a:p>
      </cdr:txBody>
    </cdr:sp>
  </cdr:relSizeAnchor>
  <cdr:relSizeAnchor xmlns:cdr="http://schemas.openxmlformats.org/drawingml/2006/chartDrawing">
    <cdr:from>
      <cdr:x>0.45221</cdr:x>
      <cdr:y>0.80812</cdr:y>
    </cdr:from>
    <cdr:to>
      <cdr:x>0.50281</cdr:x>
      <cdr:y>0.85331</cdr:y>
    </cdr:to>
    <cdr:sp macro="" textlink="">
      <cdr:nvSpPr>
        <cdr:cNvPr id="27" name="TextBox 1"/>
        <cdr:cNvSpPr txBox="1"/>
      </cdr:nvSpPr>
      <cdr:spPr>
        <a:xfrm xmlns:a="http://schemas.openxmlformats.org/drawingml/2006/main">
          <a:off x="3575050" y="3917950"/>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1986</a:t>
          </a:r>
        </a:p>
      </cdr:txBody>
    </cdr:sp>
  </cdr:relSizeAnchor>
  <cdr:relSizeAnchor xmlns:cdr="http://schemas.openxmlformats.org/drawingml/2006/chartDrawing">
    <cdr:from>
      <cdr:x>0.65944</cdr:x>
      <cdr:y>0.78062</cdr:y>
    </cdr:from>
    <cdr:to>
      <cdr:x>0.71004</cdr:x>
      <cdr:y>0.8258</cdr:y>
    </cdr:to>
    <cdr:sp macro="" textlink="">
      <cdr:nvSpPr>
        <cdr:cNvPr id="28" name="TextBox 1"/>
        <cdr:cNvSpPr txBox="1"/>
      </cdr:nvSpPr>
      <cdr:spPr>
        <a:xfrm xmlns:a="http://schemas.openxmlformats.org/drawingml/2006/main">
          <a:off x="5213350" y="3784600"/>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1985</a:t>
          </a:r>
        </a:p>
      </cdr:txBody>
    </cdr:sp>
  </cdr:relSizeAnchor>
  <cdr:relSizeAnchor xmlns:cdr="http://schemas.openxmlformats.org/drawingml/2006/chartDrawing">
    <cdr:from>
      <cdr:x>0.79438</cdr:x>
      <cdr:y>0.69614</cdr:y>
    </cdr:from>
    <cdr:to>
      <cdr:x>0.84498</cdr:x>
      <cdr:y>0.74132</cdr:y>
    </cdr:to>
    <cdr:sp macro="" textlink="">
      <cdr:nvSpPr>
        <cdr:cNvPr id="29" name="TextBox 1"/>
        <cdr:cNvSpPr txBox="1"/>
      </cdr:nvSpPr>
      <cdr:spPr>
        <a:xfrm xmlns:a="http://schemas.openxmlformats.org/drawingml/2006/main">
          <a:off x="6280150" y="3375025"/>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1988</a:t>
          </a:r>
        </a:p>
      </cdr:txBody>
    </cdr:sp>
  </cdr:relSizeAnchor>
  <cdr:relSizeAnchor xmlns:cdr="http://schemas.openxmlformats.org/drawingml/2006/chartDrawing">
    <cdr:from>
      <cdr:x>0.70281</cdr:x>
      <cdr:y>0.79633</cdr:y>
    </cdr:from>
    <cdr:to>
      <cdr:x>0.75341</cdr:x>
      <cdr:y>0.84152</cdr:y>
    </cdr:to>
    <cdr:sp macro="" textlink="">
      <cdr:nvSpPr>
        <cdr:cNvPr id="30" name="TextBox 1"/>
        <cdr:cNvSpPr txBox="1"/>
      </cdr:nvSpPr>
      <cdr:spPr>
        <a:xfrm xmlns:a="http://schemas.openxmlformats.org/drawingml/2006/main">
          <a:off x="5556250" y="3860800"/>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1989</a:t>
          </a:r>
        </a:p>
      </cdr:txBody>
    </cdr:sp>
  </cdr:relSizeAnchor>
  <cdr:relSizeAnchor xmlns:cdr="http://schemas.openxmlformats.org/drawingml/2006/chartDrawing">
    <cdr:from>
      <cdr:x>0.85583</cdr:x>
      <cdr:y>0.51932</cdr:y>
    </cdr:from>
    <cdr:to>
      <cdr:x>0.90643</cdr:x>
      <cdr:y>0.5645</cdr:y>
    </cdr:to>
    <cdr:sp macro="" textlink="">
      <cdr:nvSpPr>
        <cdr:cNvPr id="31" name="TextBox 1"/>
        <cdr:cNvSpPr txBox="1"/>
      </cdr:nvSpPr>
      <cdr:spPr>
        <a:xfrm xmlns:a="http://schemas.openxmlformats.org/drawingml/2006/main">
          <a:off x="6765959" y="2517784"/>
          <a:ext cx="400031" cy="219043"/>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1992</a:t>
          </a:r>
        </a:p>
      </cdr:txBody>
    </cdr:sp>
  </cdr:relSizeAnchor>
  <cdr:relSizeAnchor xmlns:cdr="http://schemas.openxmlformats.org/drawingml/2006/chartDrawing">
    <cdr:from>
      <cdr:x>0.04112</cdr:x>
      <cdr:y>0.34886</cdr:y>
    </cdr:from>
    <cdr:to>
      <cdr:x>0.88524</cdr:x>
      <cdr:y>0.93001</cdr:y>
    </cdr:to>
    <cdr:cxnSp macro="">
      <cdr:nvCxnSpPr>
        <cdr:cNvPr id="32" name="Прямая соединительная линия 2"/>
        <cdr:cNvCxnSpPr/>
      </cdr:nvCxnSpPr>
      <cdr:spPr>
        <a:xfrm xmlns:a="http://schemas.openxmlformats.org/drawingml/2006/main">
          <a:off x="326572" y="1691368"/>
          <a:ext cx="6703260" cy="2817529"/>
        </a:xfrm>
        <a:prstGeom xmlns:a="http://schemas.openxmlformats.org/drawingml/2006/main" prst="line">
          <a:avLst/>
        </a:prstGeom>
        <a:ln xmlns:a="http://schemas.openxmlformats.org/drawingml/2006/main" w="19050"/>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0.69634</cdr:x>
      <cdr:y>0.60707</cdr:y>
    </cdr:from>
    <cdr:to>
      <cdr:x>0.97823</cdr:x>
      <cdr:y>0.79789</cdr:y>
    </cdr:to>
    <cdr:cxnSp macro="">
      <cdr:nvCxnSpPr>
        <cdr:cNvPr id="33" name="Прямая соединительная линия 4"/>
        <cdr:cNvCxnSpPr/>
      </cdr:nvCxnSpPr>
      <cdr:spPr>
        <a:xfrm xmlns:a="http://schemas.openxmlformats.org/drawingml/2006/main" flipV="1">
          <a:off x="5483529" y="2943225"/>
          <a:ext cx="2219815" cy="925116"/>
        </a:xfrm>
        <a:prstGeom xmlns:a="http://schemas.openxmlformats.org/drawingml/2006/main" prst="line">
          <a:avLst/>
        </a:prstGeom>
        <a:ln xmlns:a="http://schemas.openxmlformats.org/drawingml/2006/main" w="19050"/>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0.25181</cdr:x>
      <cdr:y>0.67976</cdr:y>
    </cdr:from>
    <cdr:to>
      <cdr:x>0.30241</cdr:x>
      <cdr:y>0.72495</cdr:y>
    </cdr:to>
    <cdr:sp macro="" textlink="">
      <cdr:nvSpPr>
        <cdr:cNvPr id="36" name="TextBox 3"/>
        <cdr:cNvSpPr txBox="1"/>
      </cdr:nvSpPr>
      <cdr:spPr>
        <a:xfrm xmlns:a="http://schemas.openxmlformats.org/drawingml/2006/main">
          <a:off x="1990725" y="3295650"/>
          <a:ext cx="400050" cy="21907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ru-RU" sz="1100"/>
            <a:t>1981</a:t>
          </a:r>
        </a:p>
      </cdr:txBody>
    </cdr:sp>
  </cdr:relSizeAnchor>
  <cdr:relSizeAnchor xmlns:cdr="http://schemas.openxmlformats.org/drawingml/2006/chartDrawing">
    <cdr:from>
      <cdr:x>0.1245</cdr:x>
      <cdr:y>0.67845</cdr:y>
    </cdr:from>
    <cdr:to>
      <cdr:x>0.1751</cdr:x>
      <cdr:y>0.72364</cdr:y>
    </cdr:to>
    <cdr:sp macro="" textlink="">
      <cdr:nvSpPr>
        <cdr:cNvPr id="37" name="TextBox 1"/>
        <cdr:cNvSpPr txBox="1"/>
      </cdr:nvSpPr>
      <cdr:spPr>
        <a:xfrm xmlns:a="http://schemas.openxmlformats.org/drawingml/2006/main">
          <a:off x="984250" y="3289300"/>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1982</a:t>
          </a:r>
        </a:p>
      </cdr:txBody>
    </cdr:sp>
  </cdr:relSizeAnchor>
  <cdr:relSizeAnchor xmlns:cdr="http://schemas.openxmlformats.org/drawingml/2006/chartDrawing">
    <cdr:from>
      <cdr:x>0.35582</cdr:x>
      <cdr:y>0.70203</cdr:y>
    </cdr:from>
    <cdr:to>
      <cdr:x>0.40643</cdr:x>
      <cdr:y>0.74722</cdr:y>
    </cdr:to>
    <cdr:sp macro="" textlink="">
      <cdr:nvSpPr>
        <cdr:cNvPr id="38" name="TextBox 1"/>
        <cdr:cNvSpPr txBox="1"/>
      </cdr:nvSpPr>
      <cdr:spPr>
        <a:xfrm xmlns:a="http://schemas.openxmlformats.org/drawingml/2006/main">
          <a:off x="2813050" y="3403600"/>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1983</a:t>
          </a:r>
        </a:p>
      </cdr:txBody>
    </cdr:sp>
  </cdr:relSizeAnchor>
  <cdr:relSizeAnchor xmlns:cdr="http://schemas.openxmlformats.org/drawingml/2006/chartDrawing">
    <cdr:from>
      <cdr:x>0.26907</cdr:x>
      <cdr:y>0.36805</cdr:y>
    </cdr:from>
    <cdr:to>
      <cdr:x>0.31967</cdr:x>
      <cdr:y>0.41323</cdr:y>
    </cdr:to>
    <cdr:sp macro="" textlink="">
      <cdr:nvSpPr>
        <cdr:cNvPr id="39" name="TextBox 1"/>
        <cdr:cNvSpPr txBox="1"/>
      </cdr:nvSpPr>
      <cdr:spPr>
        <a:xfrm xmlns:a="http://schemas.openxmlformats.org/drawingml/2006/main">
          <a:off x="2127239" y="1784366"/>
          <a:ext cx="400031" cy="219043"/>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1998</a:t>
          </a:r>
        </a:p>
      </cdr:txBody>
    </cdr:sp>
  </cdr:relSizeAnchor>
  <cdr:relSizeAnchor xmlns:cdr="http://schemas.openxmlformats.org/drawingml/2006/chartDrawing">
    <cdr:from>
      <cdr:x>0.70161</cdr:x>
      <cdr:y>0.70007</cdr:y>
    </cdr:from>
    <cdr:to>
      <cdr:x>0.75221</cdr:x>
      <cdr:y>0.74525</cdr:y>
    </cdr:to>
    <cdr:sp macro="" textlink="">
      <cdr:nvSpPr>
        <cdr:cNvPr id="40" name="TextBox 1"/>
        <cdr:cNvSpPr txBox="1"/>
      </cdr:nvSpPr>
      <cdr:spPr>
        <a:xfrm xmlns:a="http://schemas.openxmlformats.org/drawingml/2006/main">
          <a:off x="5546725" y="3394075"/>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1984</a:t>
          </a:r>
        </a:p>
      </cdr:txBody>
    </cdr:sp>
  </cdr:relSizeAnchor>
  <cdr:relSizeAnchor xmlns:cdr="http://schemas.openxmlformats.org/drawingml/2006/chartDrawing">
    <cdr:from>
      <cdr:x>0.45221</cdr:x>
      <cdr:y>0.80812</cdr:y>
    </cdr:from>
    <cdr:to>
      <cdr:x>0.50281</cdr:x>
      <cdr:y>0.85331</cdr:y>
    </cdr:to>
    <cdr:sp macro="" textlink="">
      <cdr:nvSpPr>
        <cdr:cNvPr id="41" name="TextBox 1"/>
        <cdr:cNvSpPr txBox="1"/>
      </cdr:nvSpPr>
      <cdr:spPr>
        <a:xfrm xmlns:a="http://schemas.openxmlformats.org/drawingml/2006/main">
          <a:off x="3575050" y="3917950"/>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1986</a:t>
          </a:r>
        </a:p>
      </cdr:txBody>
    </cdr:sp>
  </cdr:relSizeAnchor>
  <cdr:relSizeAnchor xmlns:cdr="http://schemas.openxmlformats.org/drawingml/2006/chartDrawing">
    <cdr:from>
      <cdr:x>0.65944</cdr:x>
      <cdr:y>0.78062</cdr:y>
    </cdr:from>
    <cdr:to>
      <cdr:x>0.71004</cdr:x>
      <cdr:y>0.8258</cdr:y>
    </cdr:to>
    <cdr:sp macro="" textlink="">
      <cdr:nvSpPr>
        <cdr:cNvPr id="42" name="TextBox 1"/>
        <cdr:cNvSpPr txBox="1"/>
      </cdr:nvSpPr>
      <cdr:spPr>
        <a:xfrm xmlns:a="http://schemas.openxmlformats.org/drawingml/2006/main">
          <a:off x="5213350" y="3784600"/>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1985</a:t>
          </a:r>
        </a:p>
      </cdr:txBody>
    </cdr:sp>
  </cdr:relSizeAnchor>
  <cdr:relSizeAnchor xmlns:cdr="http://schemas.openxmlformats.org/drawingml/2006/chartDrawing">
    <cdr:from>
      <cdr:x>0.79438</cdr:x>
      <cdr:y>0.69614</cdr:y>
    </cdr:from>
    <cdr:to>
      <cdr:x>0.84498</cdr:x>
      <cdr:y>0.74132</cdr:y>
    </cdr:to>
    <cdr:sp macro="" textlink="">
      <cdr:nvSpPr>
        <cdr:cNvPr id="43" name="TextBox 1"/>
        <cdr:cNvSpPr txBox="1"/>
      </cdr:nvSpPr>
      <cdr:spPr>
        <a:xfrm xmlns:a="http://schemas.openxmlformats.org/drawingml/2006/main">
          <a:off x="6280150" y="3375025"/>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1988</a:t>
          </a:r>
        </a:p>
      </cdr:txBody>
    </cdr:sp>
  </cdr:relSizeAnchor>
  <cdr:relSizeAnchor xmlns:cdr="http://schemas.openxmlformats.org/drawingml/2006/chartDrawing">
    <cdr:from>
      <cdr:x>0.70281</cdr:x>
      <cdr:y>0.79633</cdr:y>
    </cdr:from>
    <cdr:to>
      <cdr:x>0.75341</cdr:x>
      <cdr:y>0.84152</cdr:y>
    </cdr:to>
    <cdr:sp macro="" textlink="">
      <cdr:nvSpPr>
        <cdr:cNvPr id="44" name="TextBox 1"/>
        <cdr:cNvSpPr txBox="1"/>
      </cdr:nvSpPr>
      <cdr:spPr>
        <a:xfrm xmlns:a="http://schemas.openxmlformats.org/drawingml/2006/main">
          <a:off x="5556250" y="3860800"/>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1989</a:t>
          </a:r>
        </a:p>
      </cdr:txBody>
    </cdr:sp>
  </cdr:relSizeAnchor>
  <cdr:relSizeAnchor xmlns:cdr="http://schemas.openxmlformats.org/drawingml/2006/chartDrawing">
    <cdr:from>
      <cdr:x>0.33294</cdr:x>
      <cdr:y>0.61559</cdr:y>
    </cdr:from>
    <cdr:to>
      <cdr:x>0.38354</cdr:x>
      <cdr:y>0.66077</cdr:y>
    </cdr:to>
    <cdr:sp macro="" textlink="">
      <cdr:nvSpPr>
        <cdr:cNvPr id="45" name="TextBox 1"/>
        <cdr:cNvSpPr txBox="1"/>
      </cdr:nvSpPr>
      <cdr:spPr>
        <a:xfrm xmlns:a="http://schemas.openxmlformats.org/drawingml/2006/main">
          <a:off x="2632109" y="2984509"/>
          <a:ext cx="400031" cy="219043"/>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1997</a:t>
          </a:r>
        </a:p>
      </cdr:txBody>
    </cdr:sp>
  </cdr:relSizeAnchor>
  <cdr:relSizeAnchor xmlns:cdr="http://schemas.openxmlformats.org/drawingml/2006/chartDrawing">
    <cdr:from>
      <cdr:x>0.04112</cdr:x>
      <cdr:y>0.34886</cdr:y>
    </cdr:from>
    <cdr:to>
      <cdr:x>0.88524</cdr:x>
      <cdr:y>0.93001</cdr:y>
    </cdr:to>
    <cdr:cxnSp macro="">
      <cdr:nvCxnSpPr>
        <cdr:cNvPr id="46" name="Прямая соединительная линия 2"/>
        <cdr:cNvCxnSpPr/>
      </cdr:nvCxnSpPr>
      <cdr:spPr>
        <a:xfrm xmlns:a="http://schemas.openxmlformats.org/drawingml/2006/main">
          <a:off x="326572" y="1691368"/>
          <a:ext cx="6703260" cy="2817529"/>
        </a:xfrm>
        <a:prstGeom xmlns:a="http://schemas.openxmlformats.org/drawingml/2006/main" prst="line">
          <a:avLst/>
        </a:prstGeom>
        <a:ln xmlns:a="http://schemas.openxmlformats.org/drawingml/2006/main" w="19050"/>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0.69634</cdr:x>
      <cdr:y>0.60707</cdr:y>
    </cdr:from>
    <cdr:to>
      <cdr:x>0.97823</cdr:x>
      <cdr:y>0.79789</cdr:y>
    </cdr:to>
    <cdr:cxnSp macro="">
      <cdr:nvCxnSpPr>
        <cdr:cNvPr id="47" name="Прямая соединительная линия 4"/>
        <cdr:cNvCxnSpPr/>
      </cdr:nvCxnSpPr>
      <cdr:spPr>
        <a:xfrm xmlns:a="http://schemas.openxmlformats.org/drawingml/2006/main" flipV="1">
          <a:off x="5483529" y="2943225"/>
          <a:ext cx="2219815" cy="925116"/>
        </a:xfrm>
        <a:prstGeom xmlns:a="http://schemas.openxmlformats.org/drawingml/2006/main" prst="line">
          <a:avLst/>
        </a:prstGeom>
        <a:ln xmlns:a="http://schemas.openxmlformats.org/drawingml/2006/main" w="19050"/>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0.25181</cdr:x>
      <cdr:y>0.67976</cdr:y>
    </cdr:from>
    <cdr:to>
      <cdr:x>0.30241</cdr:x>
      <cdr:y>0.72495</cdr:y>
    </cdr:to>
    <cdr:sp macro="" textlink="">
      <cdr:nvSpPr>
        <cdr:cNvPr id="50" name="TextBox 3"/>
        <cdr:cNvSpPr txBox="1"/>
      </cdr:nvSpPr>
      <cdr:spPr>
        <a:xfrm xmlns:a="http://schemas.openxmlformats.org/drawingml/2006/main">
          <a:off x="1990725" y="3295650"/>
          <a:ext cx="400050" cy="21907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ru-RU" sz="1100"/>
            <a:t>1981</a:t>
          </a:r>
        </a:p>
      </cdr:txBody>
    </cdr:sp>
  </cdr:relSizeAnchor>
  <cdr:relSizeAnchor xmlns:cdr="http://schemas.openxmlformats.org/drawingml/2006/chartDrawing">
    <cdr:from>
      <cdr:x>0.1245</cdr:x>
      <cdr:y>0.67845</cdr:y>
    </cdr:from>
    <cdr:to>
      <cdr:x>0.1751</cdr:x>
      <cdr:y>0.72364</cdr:y>
    </cdr:to>
    <cdr:sp macro="" textlink="">
      <cdr:nvSpPr>
        <cdr:cNvPr id="51" name="TextBox 1"/>
        <cdr:cNvSpPr txBox="1"/>
      </cdr:nvSpPr>
      <cdr:spPr>
        <a:xfrm xmlns:a="http://schemas.openxmlformats.org/drawingml/2006/main">
          <a:off x="984250" y="3289300"/>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1982</a:t>
          </a:r>
        </a:p>
      </cdr:txBody>
    </cdr:sp>
  </cdr:relSizeAnchor>
  <cdr:relSizeAnchor xmlns:cdr="http://schemas.openxmlformats.org/drawingml/2006/chartDrawing">
    <cdr:from>
      <cdr:x>0.35582</cdr:x>
      <cdr:y>0.70203</cdr:y>
    </cdr:from>
    <cdr:to>
      <cdr:x>0.40643</cdr:x>
      <cdr:y>0.74722</cdr:y>
    </cdr:to>
    <cdr:sp macro="" textlink="">
      <cdr:nvSpPr>
        <cdr:cNvPr id="52" name="TextBox 1"/>
        <cdr:cNvSpPr txBox="1"/>
      </cdr:nvSpPr>
      <cdr:spPr>
        <a:xfrm xmlns:a="http://schemas.openxmlformats.org/drawingml/2006/main">
          <a:off x="2813050" y="3403600"/>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1983</a:t>
          </a:r>
        </a:p>
      </cdr:txBody>
    </cdr:sp>
  </cdr:relSizeAnchor>
  <cdr:relSizeAnchor xmlns:cdr="http://schemas.openxmlformats.org/drawingml/2006/chartDrawing">
    <cdr:from>
      <cdr:x>0.22691</cdr:x>
      <cdr:y>0.43091</cdr:y>
    </cdr:from>
    <cdr:to>
      <cdr:x>0.27751</cdr:x>
      <cdr:y>0.47609</cdr:y>
    </cdr:to>
    <cdr:sp macro="" textlink="">
      <cdr:nvSpPr>
        <cdr:cNvPr id="53" name="TextBox 1"/>
        <cdr:cNvSpPr txBox="1"/>
      </cdr:nvSpPr>
      <cdr:spPr>
        <a:xfrm xmlns:a="http://schemas.openxmlformats.org/drawingml/2006/main">
          <a:off x="1793864" y="2089166"/>
          <a:ext cx="400031" cy="219043"/>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1999</a:t>
          </a:r>
        </a:p>
      </cdr:txBody>
    </cdr:sp>
  </cdr:relSizeAnchor>
  <cdr:relSizeAnchor xmlns:cdr="http://schemas.openxmlformats.org/drawingml/2006/chartDrawing">
    <cdr:from>
      <cdr:x>0.70161</cdr:x>
      <cdr:y>0.70007</cdr:y>
    </cdr:from>
    <cdr:to>
      <cdr:x>0.75221</cdr:x>
      <cdr:y>0.74525</cdr:y>
    </cdr:to>
    <cdr:sp macro="" textlink="">
      <cdr:nvSpPr>
        <cdr:cNvPr id="54" name="TextBox 1"/>
        <cdr:cNvSpPr txBox="1"/>
      </cdr:nvSpPr>
      <cdr:spPr>
        <a:xfrm xmlns:a="http://schemas.openxmlformats.org/drawingml/2006/main">
          <a:off x="5546725" y="3394075"/>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1984</a:t>
          </a:r>
        </a:p>
      </cdr:txBody>
    </cdr:sp>
  </cdr:relSizeAnchor>
  <cdr:relSizeAnchor xmlns:cdr="http://schemas.openxmlformats.org/drawingml/2006/chartDrawing">
    <cdr:from>
      <cdr:x>0.45221</cdr:x>
      <cdr:y>0.80812</cdr:y>
    </cdr:from>
    <cdr:to>
      <cdr:x>0.50281</cdr:x>
      <cdr:y>0.85331</cdr:y>
    </cdr:to>
    <cdr:sp macro="" textlink="">
      <cdr:nvSpPr>
        <cdr:cNvPr id="55" name="TextBox 1"/>
        <cdr:cNvSpPr txBox="1"/>
      </cdr:nvSpPr>
      <cdr:spPr>
        <a:xfrm xmlns:a="http://schemas.openxmlformats.org/drawingml/2006/main">
          <a:off x="3575050" y="3917950"/>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1986</a:t>
          </a:r>
        </a:p>
      </cdr:txBody>
    </cdr:sp>
  </cdr:relSizeAnchor>
  <cdr:relSizeAnchor xmlns:cdr="http://schemas.openxmlformats.org/drawingml/2006/chartDrawing">
    <cdr:from>
      <cdr:x>0.65944</cdr:x>
      <cdr:y>0.78062</cdr:y>
    </cdr:from>
    <cdr:to>
      <cdr:x>0.71004</cdr:x>
      <cdr:y>0.8258</cdr:y>
    </cdr:to>
    <cdr:sp macro="" textlink="">
      <cdr:nvSpPr>
        <cdr:cNvPr id="56" name="TextBox 1"/>
        <cdr:cNvSpPr txBox="1"/>
      </cdr:nvSpPr>
      <cdr:spPr>
        <a:xfrm xmlns:a="http://schemas.openxmlformats.org/drawingml/2006/main">
          <a:off x="5213350" y="3784600"/>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1985</a:t>
          </a:r>
        </a:p>
      </cdr:txBody>
    </cdr:sp>
  </cdr:relSizeAnchor>
  <cdr:relSizeAnchor xmlns:cdr="http://schemas.openxmlformats.org/drawingml/2006/chartDrawing">
    <cdr:from>
      <cdr:x>0.79438</cdr:x>
      <cdr:y>0.69614</cdr:y>
    </cdr:from>
    <cdr:to>
      <cdr:x>0.84498</cdr:x>
      <cdr:y>0.74132</cdr:y>
    </cdr:to>
    <cdr:sp macro="" textlink="">
      <cdr:nvSpPr>
        <cdr:cNvPr id="57" name="TextBox 1"/>
        <cdr:cNvSpPr txBox="1"/>
      </cdr:nvSpPr>
      <cdr:spPr>
        <a:xfrm xmlns:a="http://schemas.openxmlformats.org/drawingml/2006/main">
          <a:off x="6280150" y="3375025"/>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1988</a:t>
          </a:r>
        </a:p>
      </cdr:txBody>
    </cdr:sp>
  </cdr:relSizeAnchor>
  <cdr:relSizeAnchor xmlns:cdr="http://schemas.openxmlformats.org/drawingml/2006/chartDrawing">
    <cdr:from>
      <cdr:x>0.70281</cdr:x>
      <cdr:y>0.79633</cdr:y>
    </cdr:from>
    <cdr:to>
      <cdr:x>0.75341</cdr:x>
      <cdr:y>0.84152</cdr:y>
    </cdr:to>
    <cdr:sp macro="" textlink="">
      <cdr:nvSpPr>
        <cdr:cNvPr id="58" name="TextBox 1"/>
        <cdr:cNvSpPr txBox="1"/>
      </cdr:nvSpPr>
      <cdr:spPr>
        <a:xfrm xmlns:a="http://schemas.openxmlformats.org/drawingml/2006/main">
          <a:off x="5556250" y="3860800"/>
          <a:ext cx="400050" cy="21907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1989</a:t>
          </a:r>
        </a:p>
      </cdr:txBody>
    </cdr:sp>
  </cdr:relSizeAnchor>
  <cdr:relSizeAnchor xmlns:cdr="http://schemas.openxmlformats.org/drawingml/2006/chartDrawing">
    <cdr:from>
      <cdr:x>0.34739</cdr:x>
      <cdr:y>0.36411</cdr:y>
    </cdr:from>
    <cdr:to>
      <cdr:x>0.39799</cdr:x>
      <cdr:y>0.40929</cdr:y>
    </cdr:to>
    <cdr:sp macro="" textlink="">
      <cdr:nvSpPr>
        <cdr:cNvPr id="59" name="TextBox 1"/>
        <cdr:cNvSpPr txBox="1"/>
      </cdr:nvSpPr>
      <cdr:spPr>
        <a:xfrm xmlns:a="http://schemas.openxmlformats.org/drawingml/2006/main">
          <a:off x="2746409" y="1765309"/>
          <a:ext cx="400031" cy="219043"/>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2000</a:t>
          </a:r>
        </a:p>
      </cdr:txBody>
    </cdr:sp>
  </cdr:relSizeAnchor>
  <cdr:relSizeAnchor xmlns:cdr="http://schemas.openxmlformats.org/drawingml/2006/chartDrawing">
    <cdr:from>
      <cdr:x>0.56546</cdr:x>
      <cdr:y>0.68631</cdr:y>
    </cdr:from>
    <cdr:to>
      <cdr:x>0.61606</cdr:x>
      <cdr:y>0.73149</cdr:y>
    </cdr:to>
    <cdr:sp macro="" textlink="">
      <cdr:nvSpPr>
        <cdr:cNvPr id="60" name="TextBox 1"/>
        <cdr:cNvSpPr txBox="1"/>
      </cdr:nvSpPr>
      <cdr:spPr>
        <a:xfrm xmlns:a="http://schemas.openxmlformats.org/drawingml/2006/main">
          <a:off x="4470400" y="3327400"/>
          <a:ext cx="400031" cy="219043"/>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2002</a:t>
          </a:r>
        </a:p>
      </cdr:txBody>
    </cdr:sp>
  </cdr:relSizeAnchor>
  <cdr:relSizeAnchor xmlns:cdr="http://schemas.openxmlformats.org/drawingml/2006/chartDrawing">
    <cdr:from>
      <cdr:x>0.24618</cdr:x>
      <cdr:y>0.52128</cdr:y>
    </cdr:from>
    <cdr:to>
      <cdr:x>0.29678</cdr:x>
      <cdr:y>0.56646</cdr:y>
    </cdr:to>
    <cdr:sp macro="" textlink="">
      <cdr:nvSpPr>
        <cdr:cNvPr id="61" name="TextBox 1"/>
        <cdr:cNvSpPr txBox="1"/>
      </cdr:nvSpPr>
      <cdr:spPr>
        <a:xfrm xmlns:a="http://schemas.openxmlformats.org/drawingml/2006/main">
          <a:off x="1946275" y="2527300"/>
          <a:ext cx="400031" cy="219043"/>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2001</a:t>
          </a:r>
        </a:p>
      </cdr:txBody>
    </cdr:sp>
  </cdr:relSizeAnchor>
  <cdr:relSizeAnchor xmlns:cdr="http://schemas.openxmlformats.org/drawingml/2006/chartDrawing">
    <cdr:from>
      <cdr:x>0.51004</cdr:x>
      <cdr:y>0.71775</cdr:y>
    </cdr:from>
    <cdr:to>
      <cdr:x>0.56064</cdr:x>
      <cdr:y>0.76293</cdr:y>
    </cdr:to>
    <cdr:sp macro="" textlink="">
      <cdr:nvSpPr>
        <cdr:cNvPr id="62" name="TextBox 1"/>
        <cdr:cNvSpPr txBox="1"/>
      </cdr:nvSpPr>
      <cdr:spPr>
        <a:xfrm xmlns:a="http://schemas.openxmlformats.org/drawingml/2006/main">
          <a:off x="4032250" y="3479800"/>
          <a:ext cx="400031" cy="219043"/>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2008</a:t>
          </a:r>
        </a:p>
      </cdr:txBody>
    </cdr:sp>
  </cdr:relSizeAnchor>
  <cdr:relSizeAnchor xmlns:cdr="http://schemas.openxmlformats.org/drawingml/2006/chartDrawing">
    <cdr:from>
      <cdr:x>0.77176</cdr:x>
      <cdr:y>0.60213</cdr:y>
    </cdr:from>
    <cdr:to>
      <cdr:x>0.82236</cdr:x>
      <cdr:y>0.64731</cdr:y>
    </cdr:to>
    <cdr:sp macro="" textlink="">
      <cdr:nvSpPr>
        <cdr:cNvPr id="64" name="TextBox 1"/>
        <cdr:cNvSpPr txBox="1"/>
      </cdr:nvSpPr>
      <cdr:spPr>
        <a:xfrm xmlns:a="http://schemas.openxmlformats.org/drawingml/2006/main">
          <a:off x="6784975" y="3051175"/>
          <a:ext cx="444854" cy="228941"/>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2003</a:t>
          </a:r>
        </a:p>
      </cdr:txBody>
    </cdr:sp>
  </cdr:relSizeAnchor>
  <cdr:relSizeAnchor xmlns:cdr="http://schemas.openxmlformats.org/drawingml/2006/chartDrawing">
    <cdr:from>
      <cdr:x>0.87902</cdr:x>
      <cdr:y>0.73935</cdr:y>
    </cdr:from>
    <cdr:to>
      <cdr:x>0.92962</cdr:x>
      <cdr:y>0.78453</cdr:y>
    </cdr:to>
    <cdr:sp macro="" textlink="">
      <cdr:nvSpPr>
        <cdr:cNvPr id="65" name="TextBox 1"/>
        <cdr:cNvSpPr txBox="1"/>
      </cdr:nvSpPr>
      <cdr:spPr>
        <a:xfrm xmlns:a="http://schemas.openxmlformats.org/drawingml/2006/main">
          <a:off x="7727950" y="3746500"/>
          <a:ext cx="444854" cy="228941"/>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2004</a:t>
          </a:r>
        </a:p>
      </cdr:txBody>
    </cdr:sp>
  </cdr:relSizeAnchor>
  <cdr:relSizeAnchor xmlns:cdr="http://schemas.openxmlformats.org/drawingml/2006/chartDrawing">
    <cdr:from>
      <cdr:x>0.82701</cdr:x>
      <cdr:y>0.61529</cdr:y>
    </cdr:from>
    <cdr:to>
      <cdr:x>0.87761</cdr:x>
      <cdr:y>0.66047</cdr:y>
    </cdr:to>
    <cdr:sp macro="" textlink="">
      <cdr:nvSpPr>
        <cdr:cNvPr id="66" name="TextBox 1"/>
        <cdr:cNvSpPr txBox="1"/>
      </cdr:nvSpPr>
      <cdr:spPr>
        <a:xfrm xmlns:a="http://schemas.openxmlformats.org/drawingml/2006/main">
          <a:off x="7270750" y="3117850"/>
          <a:ext cx="444854" cy="228941"/>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2005</a:t>
          </a:r>
        </a:p>
      </cdr:txBody>
    </cdr:sp>
  </cdr:relSizeAnchor>
  <cdr:relSizeAnchor xmlns:cdr="http://schemas.openxmlformats.org/drawingml/2006/chartDrawing">
    <cdr:from>
      <cdr:x>0.80209</cdr:x>
      <cdr:y>0.8089</cdr:y>
    </cdr:from>
    <cdr:to>
      <cdr:x>0.85269</cdr:x>
      <cdr:y>0.85408</cdr:y>
    </cdr:to>
    <cdr:sp macro="" textlink="">
      <cdr:nvSpPr>
        <cdr:cNvPr id="67" name="TextBox 1"/>
        <cdr:cNvSpPr txBox="1"/>
      </cdr:nvSpPr>
      <cdr:spPr>
        <a:xfrm xmlns:a="http://schemas.openxmlformats.org/drawingml/2006/main">
          <a:off x="7051675" y="4098925"/>
          <a:ext cx="444854" cy="228941"/>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2006</a:t>
          </a:r>
        </a:p>
      </cdr:txBody>
    </cdr:sp>
  </cdr:relSizeAnchor>
  <cdr:relSizeAnchor xmlns:cdr="http://schemas.openxmlformats.org/drawingml/2006/chartDrawing">
    <cdr:from>
      <cdr:x>0.70242</cdr:x>
      <cdr:y>0.37657</cdr:y>
    </cdr:from>
    <cdr:to>
      <cdr:x>0.75302</cdr:x>
      <cdr:y>0.42175</cdr:y>
    </cdr:to>
    <cdr:sp macro="" textlink="">
      <cdr:nvSpPr>
        <cdr:cNvPr id="68" name="TextBox 1"/>
        <cdr:cNvSpPr txBox="1"/>
      </cdr:nvSpPr>
      <cdr:spPr>
        <a:xfrm xmlns:a="http://schemas.openxmlformats.org/drawingml/2006/main">
          <a:off x="6175375" y="1908175"/>
          <a:ext cx="444854" cy="228941"/>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2007</a:t>
          </a:r>
        </a:p>
      </cdr:txBody>
    </cdr:sp>
  </cdr:relSizeAnchor>
  <cdr:relSizeAnchor xmlns:cdr="http://schemas.openxmlformats.org/drawingml/2006/chartDrawing">
    <cdr:from>
      <cdr:x>0.45323</cdr:x>
      <cdr:y>0.43108</cdr:y>
    </cdr:from>
    <cdr:to>
      <cdr:x>0.50383</cdr:x>
      <cdr:y>0.47626</cdr:y>
    </cdr:to>
    <cdr:sp macro="" textlink="">
      <cdr:nvSpPr>
        <cdr:cNvPr id="69" name="TextBox 1"/>
        <cdr:cNvSpPr txBox="1"/>
      </cdr:nvSpPr>
      <cdr:spPr>
        <a:xfrm xmlns:a="http://schemas.openxmlformats.org/drawingml/2006/main">
          <a:off x="3984625" y="2184400"/>
          <a:ext cx="444854" cy="228941"/>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ru-RU" sz="1100"/>
            <a:t>2010</a:t>
          </a:r>
        </a:p>
      </cdr:txBody>
    </cdr:sp>
  </cdr:relSizeAnchor>
</c:userShapes>
</file>

<file path=ppt/drawings/drawing4.xml><?xml version="1.0" encoding="utf-8"?>
<c:userShapes xmlns:c="http://schemas.openxmlformats.org/drawingml/2006/chart">
  <cdr:relSizeAnchor xmlns:cdr="http://schemas.openxmlformats.org/drawingml/2006/chartDrawing">
    <cdr:from>
      <cdr:x>0.16954</cdr:x>
      <cdr:y>0.03109</cdr:y>
    </cdr:from>
    <cdr:to>
      <cdr:x>0.59225</cdr:x>
      <cdr:y>0.93225</cdr:y>
    </cdr:to>
    <cdr:cxnSp macro="">
      <cdr:nvCxnSpPr>
        <cdr:cNvPr id="3" name="Прямая соединительная линия 2"/>
        <cdr:cNvCxnSpPr/>
      </cdr:nvCxnSpPr>
      <cdr:spPr>
        <a:xfrm xmlns:a="http://schemas.openxmlformats.org/drawingml/2006/main">
          <a:off x="1388578" y="154885"/>
          <a:ext cx="3462130" cy="4489174"/>
        </a:xfrm>
        <a:prstGeom xmlns:a="http://schemas.openxmlformats.org/drawingml/2006/main" prst="line">
          <a:avLst/>
        </a:prstGeom>
        <a:ln xmlns:a="http://schemas.openxmlformats.org/drawingml/2006/main" w="19050"/>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0.3809</cdr:x>
      <cdr:y>0.02943</cdr:y>
    </cdr:from>
    <cdr:to>
      <cdr:x>0.59326</cdr:x>
      <cdr:y>0.48167</cdr:y>
    </cdr:to>
    <cdr:cxnSp macro="">
      <cdr:nvCxnSpPr>
        <cdr:cNvPr id="7" name="Прямая соединительная линия 6"/>
        <cdr:cNvCxnSpPr/>
      </cdr:nvCxnSpPr>
      <cdr:spPr>
        <a:xfrm xmlns:a="http://schemas.openxmlformats.org/drawingml/2006/main" flipV="1">
          <a:off x="3119643" y="146602"/>
          <a:ext cx="1739348" cy="2252870"/>
        </a:xfrm>
        <a:prstGeom xmlns:a="http://schemas.openxmlformats.org/drawingml/2006/main" prst="line">
          <a:avLst/>
        </a:prstGeom>
        <a:ln xmlns:a="http://schemas.openxmlformats.org/drawingml/2006/main" w="19050"/>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1EB47ED-551D-4CB4-89A9-2B4F3E002DD4}" type="datetimeFigureOut">
              <a:rPr lang="ru-RU" smtClean="0"/>
              <a:t>21.05.2012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AC6CFA8-EABB-4425-A2F7-11E9EE6FE6A5}" type="slidenum">
              <a:rPr lang="ru-RU" smtClean="0"/>
              <a:t>‹#›</a:t>
            </a:fld>
            <a:endParaRPr lang="ru-RU"/>
          </a:p>
        </p:txBody>
      </p:sp>
    </p:spTree>
    <p:extLst>
      <p:ext uri="{BB962C8B-B14F-4D97-AF65-F5344CB8AC3E}">
        <p14:creationId xmlns:p14="http://schemas.microsoft.com/office/powerpoint/2010/main" val="31730836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1EB47ED-551D-4CB4-89A9-2B4F3E002DD4}" type="datetimeFigureOut">
              <a:rPr lang="ru-RU" smtClean="0"/>
              <a:t>21.05.2012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AC6CFA8-EABB-4425-A2F7-11E9EE6FE6A5}" type="slidenum">
              <a:rPr lang="ru-RU" smtClean="0"/>
              <a:t>‹#›</a:t>
            </a:fld>
            <a:endParaRPr lang="ru-RU"/>
          </a:p>
        </p:txBody>
      </p:sp>
    </p:spTree>
    <p:extLst>
      <p:ext uri="{BB962C8B-B14F-4D97-AF65-F5344CB8AC3E}">
        <p14:creationId xmlns:p14="http://schemas.microsoft.com/office/powerpoint/2010/main" val="41658555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1EB47ED-551D-4CB4-89A9-2B4F3E002DD4}" type="datetimeFigureOut">
              <a:rPr lang="ru-RU" smtClean="0"/>
              <a:t>21.05.2012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AC6CFA8-EABB-4425-A2F7-11E9EE6FE6A5}" type="slidenum">
              <a:rPr lang="ru-RU" smtClean="0"/>
              <a:t>‹#›</a:t>
            </a:fld>
            <a:endParaRPr lang="ru-RU"/>
          </a:p>
        </p:txBody>
      </p:sp>
    </p:spTree>
    <p:extLst>
      <p:ext uri="{BB962C8B-B14F-4D97-AF65-F5344CB8AC3E}">
        <p14:creationId xmlns:p14="http://schemas.microsoft.com/office/powerpoint/2010/main" val="1045428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1EB47ED-551D-4CB4-89A9-2B4F3E002DD4}" type="datetimeFigureOut">
              <a:rPr lang="ru-RU" smtClean="0"/>
              <a:t>21.05.2012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AC6CFA8-EABB-4425-A2F7-11E9EE6FE6A5}" type="slidenum">
              <a:rPr lang="ru-RU" smtClean="0"/>
              <a:t>‹#›</a:t>
            </a:fld>
            <a:endParaRPr lang="ru-RU"/>
          </a:p>
        </p:txBody>
      </p:sp>
    </p:spTree>
    <p:extLst>
      <p:ext uri="{BB962C8B-B14F-4D97-AF65-F5344CB8AC3E}">
        <p14:creationId xmlns:p14="http://schemas.microsoft.com/office/powerpoint/2010/main" val="21988669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1EB47ED-551D-4CB4-89A9-2B4F3E002DD4}" type="datetimeFigureOut">
              <a:rPr lang="ru-RU" smtClean="0"/>
              <a:t>21.05.2012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AC6CFA8-EABB-4425-A2F7-11E9EE6FE6A5}" type="slidenum">
              <a:rPr lang="ru-RU" smtClean="0"/>
              <a:t>‹#›</a:t>
            </a:fld>
            <a:endParaRPr lang="ru-RU"/>
          </a:p>
        </p:txBody>
      </p:sp>
    </p:spTree>
    <p:extLst>
      <p:ext uri="{BB962C8B-B14F-4D97-AF65-F5344CB8AC3E}">
        <p14:creationId xmlns:p14="http://schemas.microsoft.com/office/powerpoint/2010/main" val="3209210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1EB47ED-551D-4CB4-89A9-2B4F3E002DD4}" type="datetimeFigureOut">
              <a:rPr lang="ru-RU" smtClean="0"/>
              <a:t>21.05.2012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AC6CFA8-EABB-4425-A2F7-11E9EE6FE6A5}" type="slidenum">
              <a:rPr lang="ru-RU" smtClean="0"/>
              <a:t>‹#›</a:t>
            </a:fld>
            <a:endParaRPr lang="ru-RU"/>
          </a:p>
        </p:txBody>
      </p:sp>
    </p:spTree>
    <p:extLst>
      <p:ext uri="{BB962C8B-B14F-4D97-AF65-F5344CB8AC3E}">
        <p14:creationId xmlns:p14="http://schemas.microsoft.com/office/powerpoint/2010/main" val="2560781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1EB47ED-551D-4CB4-89A9-2B4F3E002DD4}" type="datetimeFigureOut">
              <a:rPr lang="ru-RU" smtClean="0"/>
              <a:t>21.05.2012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AC6CFA8-EABB-4425-A2F7-11E9EE6FE6A5}" type="slidenum">
              <a:rPr lang="ru-RU" smtClean="0"/>
              <a:t>‹#›</a:t>
            </a:fld>
            <a:endParaRPr lang="ru-RU"/>
          </a:p>
        </p:txBody>
      </p:sp>
    </p:spTree>
    <p:extLst>
      <p:ext uri="{BB962C8B-B14F-4D97-AF65-F5344CB8AC3E}">
        <p14:creationId xmlns:p14="http://schemas.microsoft.com/office/powerpoint/2010/main" val="29747544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1EB47ED-551D-4CB4-89A9-2B4F3E002DD4}" type="datetimeFigureOut">
              <a:rPr lang="ru-RU" smtClean="0"/>
              <a:t>21.05.2012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AC6CFA8-EABB-4425-A2F7-11E9EE6FE6A5}" type="slidenum">
              <a:rPr lang="ru-RU" smtClean="0"/>
              <a:t>‹#›</a:t>
            </a:fld>
            <a:endParaRPr lang="ru-RU"/>
          </a:p>
        </p:txBody>
      </p:sp>
    </p:spTree>
    <p:extLst>
      <p:ext uri="{BB962C8B-B14F-4D97-AF65-F5344CB8AC3E}">
        <p14:creationId xmlns:p14="http://schemas.microsoft.com/office/powerpoint/2010/main" val="36781761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1EB47ED-551D-4CB4-89A9-2B4F3E002DD4}" type="datetimeFigureOut">
              <a:rPr lang="ru-RU" smtClean="0"/>
              <a:t>21.05.2012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AC6CFA8-EABB-4425-A2F7-11E9EE6FE6A5}" type="slidenum">
              <a:rPr lang="ru-RU" smtClean="0"/>
              <a:t>‹#›</a:t>
            </a:fld>
            <a:endParaRPr lang="ru-RU"/>
          </a:p>
        </p:txBody>
      </p:sp>
    </p:spTree>
    <p:extLst>
      <p:ext uri="{BB962C8B-B14F-4D97-AF65-F5344CB8AC3E}">
        <p14:creationId xmlns:p14="http://schemas.microsoft.com/office/powerpoint/2010/main" val="3622093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1EB47ED-551D-4CB4-89A9-2B4F3E002DD4}" type="datetimeFigureOut">
              <a:rPr lang="ru-RU" smtClean="0"/>
              <a:t>21.05.2012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AC6CFA8-EABB-4425-A2F7-11E9EE6FE6A5}" type="slidenum">
              <a:rPr lang="ru-RU" smtClean="0"/>
              <a:t>‹#›</a:t>
            </a:fld>
            <a:endParaRPr lang="ru-RU"/>
          </a:p>
        </p:txBody>
      </p:sp>
    </p:spTree>
    <p:extLst>
      <p:ext uri="{BB962C8B-B14F-4D97-AF65-F5344CB8AC3E}">
        <p14:creationId xmlns:p14="http://schemas.microsoft.com/office/powerpoint/2010/main" val="2450600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1EB47ED-551D-4CB4-89A9-2B4F3E002DD4}" type="datetimeFigureOut">
              <a:rPr lang="ru-RU" smtClean="0"/>
              <a:t>21.05.2012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AC6CFA8-EABB-4425-A2F7-11E9EE6FE6A5}" type="slidenum">
              <a:rPr lang="ru-RU" smtClean="0"/>
              <a:t>‹#›</a:t>
            </a:fld>
            <a:endParaRPr lang="ru-RU"/>
          </a:p>
        </p:txBody>
      </p:sp>
    </p:spTree>
    <p:extLst>
      <p:ext uri="{BB962C8B-B14F-4D97-AF65-F5344CB8AC3E}">
        <p14:creationId xmlns:p14="http://schemas.microsoft.com/office/powerpoint/2010/main" val="2465969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EB47ED-551D-4CB4-89A9-2B4F3E002DD4}" type="datetimeFigureOut">
              <a:rPr lang="ru-RU" smtClean="0"/>
              <a:t>21.05.2012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6CFA8-EABB-4425-A2F7-11E9EE6FE6A5}" type="slidenum">
              <a:rPr lang="ru-RU" smtClean="0"/>
              <a:t>‹#›</a:t>
            </a:fld>
            <a:endParaRPr lang="ru-RU"/>
          </a:p>
        </p:txBody>
      </p:sp>
    </p:spTree>
    <p:extLst>
      <p:ext uri="{BB962C8B-B14F-4D97-AF65-F5344CB8AC3E}">
        <p14:creationId xmlns:p14="http://schemas.microsoft.com/office/powerpoint/2010/main" val="38536631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dirty="0"/>
              <a:t>Иностранный капитал и фискальная политика</a:t>
            </a:r>
          </a:p>
        </p:txBody>
      </p:sp>
      <p:sp>
        <p:nvSpPr>
          <p:cNvPr id="3" name="Подзаголовок 2"/>
          <p:cNvSpPr>
            <a:spLocks noGrp="1"/>
          </p:cNvSpPr>
          <p:nvPr>
            <p:ph type="subTitle" idx="1"/>
          </p:nvPr>
        </p:nvSpPr>
        <p:spPr>
          <a:xfrm>
            <a:off x="1403648" y="3645024"/>
            <a:ext cx="6400800" cy="1752600"/>
          </a:xfrm>
        </p:spPr>
        <p:txBody>
          <a:bodyPr>
            <a:normAutofit/>
          </a:bodyPr>
          <a:lstStyle/>
          <a:p>
            <a:r>
              <a:rPr lang="ru-RU" sz="1600" dirty="0" smtClean="0"/>
              <a:t>Международные финансы</a:t>
            </a:r>
          </a:p>
          <a:p>
            <a:r>
              <a:rPr lang="ru-RU" sz="1600" dirty="0" smtClean="0"/>
              <a:t>Подготовил: </a:t>
            </a:r>
            <a:r>
              <a:rPr lang="ru-RU" sz="1600" dirty="0" err="1" smtClean="0"/>
              <a:t>Махажанов</a:t>
            </a:r>
            <a:r>
              <a:rPr lang="ru-RU" sz="1600" dirty="0" smtClean="0"/>
              <a:t> </a:t>
            </a:r>
            <a:r>
              <a:rPr lang="ru-RU" sz="1600" dirty="0" err="1" smtClean="0"/>
              <a:t>Нуртас</a:t>
            </a:r>
            <a:endParaRPr lang="ru-RU" sz="1600" dirty="0" smtClean="0"/>
          </a:p>
          <a:p>
            <a:r>
              <a:rPr lang="ru-RU" sz="1600" dirty="0" smtClean="0"/>
              <a:t>НИУ ВШЭ, фак. </a:t>
            </a:r>
            <a:r>
              <a:rPr lang="ru-RU" sz="1600" dirty="0" err="1" smtClean="0"/>
              <a:t>МЭиМП</a:t>
            </a:r>
            <a:r>
              <a:rPr lang="ru-RU" sz="1600" dirty="0" smtClean="0"/>
              <a:t>, каф. МВФО</a:t>
            </a:r>
          </a:p>
          <a:p>
            <a:r>
              <a:rPr lang="en-US" sz="1600" dirty="0" smtClean="0"/>
              <a:t>nurtas24@mail.ru</a:t>
            </a:r>
            <a:endParaRPr lang="ru-RU" sz="1600" dirty="0" smtClean="0"/>
          </a:p>
          <a:p>
            <a:r>
              <a:rPr lang="ru-RU" sz="1600" dirty="0" smtClean="0"/>
              <a:t>2012</a:t>
            </a:r>
            <a:endParaRPr lang="ru-RU" sz="1600" dirty="0"/>
          </a:p>
        </p:txBody>
      </p:sp>
    </p:spTree>
    <p:extLst>
      <p:ext uri="{BB962C8B-B14F-4D97-AF65-F5344CB8AC3E}">
        <p14:creationId xmlns:p14="http://schemas.microsoft.com/office/powerpoint/2010/main" val="38259785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Диаграмма 1"/>
          <p:cNvGraphicFramePr>
            <a:graphicFrameLocks/>
          </p:cNvGraphicFramePr>
          <p:nvPr>
            <p:extLst>
              <p:ext uri="{D42A27DB-BD31-4B8C-83A1-F6EECF244321}">
                <p14:modId xmlns:p14="http://schemas.microsoft.com/office/powerpoint/2010/main" val="1571109720"/>
              </p:ext>
            </p:extLst>
          </p:nvPr>
        </p:nvGraphicFramePr>
        <p:xfrm>
          <a:off x="239752" y="548680"/>
          <a:ext cx="8724736" cy="6120680"/>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3491880" y="0"/>
            <a:ext cx="1956177" cy="369332"/>
          </a:xfrm>
          <a:prstGeom prst="rect">
            <a:avLst/>
          </a:prstGeom>
          <a:noFill/>
        </p:spPr>
        <p:txBody>
          <a:bodyPr wrap="none" rtlCol="0">
            <a:spAutoFit/>
          </a:bodyPr>
          <a:lstStyle/>
          <a:p>
            <a:r>
              <a:rPr lang="ru-RU" dirty="0" smtClean="0"/>
              <a:t>Республика Корея</a:t>
            </a:r>
            <a:endParaRPr lang="ru-RU" dirty="0"/>
          </a:p>
        </p:txBody>
      </p:sp>
    </p:spTree>
    <p:extLst>
      <p:ext uri="{BB962C8B-B14F-4D97-AF65-F5344CB8AC3E}">
        <p14:creationId xmlns:p14="http://schemas.microsoft.com/office/powerpoint/2010/main" val="32470044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79912" y="2564904"/>
            <a:ext cx="1776448" cy="584775"/>
          </a:xfrm>
          <a:prstGeom prst="rect">
            <a:avLst/>
          </a:prstGeom>
          <a:noFill/>
        </p:spPr>
        <p:txBody>
          <a:bodyPr wrap="none" rtlCol="0">
            <a:spAutoFit/>
          </a:bodyPr>
          <a:lstStyle/>
          <a:p>
            <a:r>
              <a:rPr lang="ru-RU" sz="3200" dirty="0" smtClean="0"/>
              <a:t>Спасибо!</a:t>
            </a:r>
            <a:endParaRPr lang="ru-RU" sz="3200" dirty="0"/>
          </a:p>
        </p:txBody>
      </p:sp>
    </p:spTree>
    <p:extLst>
      <p:ext uri="{BB962C8B-B14F-4D97-AF65-F5344CB8AC3E}">
        <p14:creationId xmlns:p14="http://schemas.microsoft.com/office/powerpoint/2010/main" val="1796624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800099"/>
            <a:ext cx="9144000" cy="5815078"/>
          </a:xfrm>
          <a:prstGeom prst="rect">
            <a:avLst/>
          </a:prstGeom>
        </p:spPr>
      </p:pic>
      <p:sp>
        <p:nvSpPr>
          <p:cNvPr id="3" name="TextBox 2"/>
          <p:cNvSpPr txBox="1"/>
          <p:nvPr/>
        </p:nvSpPr>
        <p:spPr>
          <a:xfrm>
            <a:off x="2612280" y="392594"/>
            <a:ext cx="3919442" cy="1446550"/>
          </a:xfrm>
          <a:prstGeom prst="rect">
            <a:avLst/>
          </a:prstGeom>
          <a:noFill/>
        </p:spPr>
        <p:txBody>
          <a:bodyPr wrap="square" rtlCol="0">
            <a:spAutoFit/>
          </a:bodyPr>
          <a:lstStyle/>
          <a:p>
            <a:r>
              <a:rPr lang="ru-RU" sz="1600" dirty="0" smtClean="0"/>
              <a:t>Случай 2</a:t>
            </a:r>
          </a:p>
          <a:p>
            <a:pPr marL="171450" indent="-171450">
              <a:buFont typeface="Arial" pitchFamily="34" charset="0"/>
              <a:buChar char="•"/>
            </a:pPr>
            <a:r>
              <a:rPr lang="ru-RU" sz="1200" dirty="0" smtClean="0"/>
              <a:t>Позволять ограничению удорожания валютного курса</a:t>
            </a:r>
          </a:p>
          <a:p>
            <a:pPr marL="171450" indent="-171450">
              <a:buFont typeface="Arial" pitchFamily="34" charset="0"/>
              <a:buChar char="•"/>
            </a:pPr>
            <a:r>
              <a:rPr lang="ru-RU" sz="1200" dirty="0" smtClean="0"/>
              <a:t>Не стерилизовать  резервы</a:t>
            </a:r>
          </a:p>
          <a:p>
            <a:pPr marL="171450" indent="-171450">
              <a:buFont typeface="Arial" pitchFamily="34" charset="0"/>
              <a:buChar char="•"/>
            </a:pPr>
            <a:r>
              <a:rPr lang="ru-RU" sz="1200" dirty="0" smtClean="0"/>
              <a:t>Ограничительная фискальная политика</a:t>
            </a:r>
          </a:p>
          <a:p>
            <a:pPr marL="171450" indent="-171450">
              <a:buFont typeface="Arial" pitchFamily="34" charset="0"/>
              <a:buChar char="•"/>
            </a:pPr>
            <a:r>
              <a:rPr lang="ru-RU" sz="1200" dirty="0" smtClean="0"/>
              <a:t>Не проводить ограничительную монетарную политику</a:t>
            </a:r>
          </a:p>
          <a:p>
            <a:pPr marL="171450" indent="-171450">
              <a:buFont typeface="Arial" pitchFamily="34" charset="0"/>
              <a:buChar char="•"/>
            </a:pPr>
            <a:r>
              <a:rPr lang="ru-RU" sz="1200" dirty="0" smtClean="0"/>
              <a:t>Ослабление контроля  оттока капитала</a:t>
            </a:r>
          </a:p>
          <a:p>
            <a:pPr marL="171450" indent="-171450">
              <a:buFont typeface="Arial" pitchFamily="34" charset="0"/>
              <a:buChar char="•"/>
            </a:pPr>
            <a:r>
              <a:rPr lang="ru-RU" sz="1200" dirty="0" smtClean="0"/>
              <a:t>Возможно установить контроль притока капитала</a:t>
            </a:r>
            <a:endParaRPr lang="ru-RU" sz="1200" dirty="0"/>
          </a:p>
        </p:txBody>
      </p:sp>
      <p:sp>
        <p:nvSpPr>
          <p:cNvPr id="4" name="TextBox 3"/>
          <p:cNvSpPr txBox="1"/>
          <p:nvPr/>
        </p:nvSpPr>
        <p:spPr>
          <a:xfrm>
            <a:off x="885379" y="147"/>
            <a:ext cx="7013202" cy="369332"/>
          </a:xfrm>
          <a:prstGeom prst="rect">
            <a:avLst/>
          </a:prstGeom>
          <a:noFill/>
        </p:spPr>
        <p:txBody>
          <a:bodyPr wrap="none" rtlCol="0">
            <a:spAutoFit/>
          </a:bodyPr>
          <a:lstStyle/>
          <a:p>
            <a:r>
              <a:rPr lang="ru-RU" dirty="0" smtClean="0"/>
              <a:t>Ответные меры к соотношению текущего счета и движения капитала</a:t>
            </a:r>
            <a:endParaRPr lang="ru-RU" dirty="0"/>
          </a:p>
        </p:txBody>
      </p:sp>
      <p:sp>
        <p:nvSpPr>
          <p:cNvPr id="5" name="TextBox 4"/>
          <p:cNvSpPr txBox="1"/>
          <p:nvPr/>
        </p:nvSpPr>
        <p:spPr>
          <a:xfrm>
            <a:off x="107504" y="2276872"/>
            <a:ext cx="3328925" cy="1261884"/>
          </a:xfrm>
          <a:prstGeom prst="rect">
            <a:avLst/>
          </a:prstGeom>
          <a:noFill/>
        </p:spPr>
        <p:txBody>
          <a:bodyPr wrap="none" rtlCol="0">
            <a:spAutoFit/>
          </a:bodyPr>
          <a:lstStyle/>
          <a:p>
            <a:r>
              <a:rPr lang="ru-RU" sz="1600" dirty="0" smtClean="0"/>
              <a:t>Случай 1</a:t>
            </a:r>
          </a:p>
          <a:p>
            <a:pPr marL="171450" indent="-171450">
              <a:buFont typeface="Arial" pitchFamily="34" charset="0"/>
              <a:buChar char="•"/>
            </a:pPr>
            <a:r>
              <a:rPr lang="ru-RU" sz="1200" dirty="0" smtClean="0"/>
              <a:t>Ограничить удорожание валютного курса</a:t>
            </a:r>
          </a:p>
          <a:p>
            <a:pPr marL="171450" indent="-171450">
              <a:buFont typeface="Arial" pitchFamily="34" charset="0"/>
              <a:buChar char="•"/>
            </a:pPr>
            <a:r>
              <a:rPr lang="ru-RU" sz="1200" dirty="0" smtClean="0"/>
              <a:t>Стерилизация резервов</a:t>
            </a:r>
          </a:p>
          <a:p>
            <a:pPr marL="171450" indent="-171450">
              <a:buFont typeface="Arial" pitchFamily="34" charset="0"/>
              <a:buChar char="•"/>
            </a:pPr>
            <a:r>
              <a:rPr lang="ru-RU" sz="1200" dirty="0" smtClean="0"/>
              <a:t>Ограничительная фискальная политика</a:t>
            </a:r>
          </a:p>
          <a:p>
            <a:pPr marL="171450" indent="-171450">
              <a:buFont typeface="Arial" pitchFamily="34" charset="0"/>
              <a:buChar char="•"/>
            </a:pPr>
            <a:r>
              <a:rPr lang="ru-RU" sz="1200" dirty="0" smtClean="0"/>
              <a:t>Ограничительная монетарная политика</a:t>
            </a:r>
          </a:p>
          <a:p>
            <a:pPr marL="171450" indent="-171450">
              <a:buFont typeface="Arial" pitchFamily="34" charset="0"/>
              <a:buChar char="•"/>
            </a:pPr>
            <a:r>
              <a:rPr lang="ru-RU" sz="1200" dirty="0" smtClean="0"/>
              <a:t>Не устанавливать контроль притока капитала</a:t>
            </a:r>
            <a:endParaRPr lang="ru-RU" sz="1200" dirty="0"/>
          </a:p>
        </p:txBody>
      </p:sp>
      <p:sp>
        <p:nvSpPr>
          <p:cNvPr id="6" name="TextBox 5"/>
          <p:cNvSpPr txBox="1"/>
          <p:nvPr/>
        </p:nvSpPr>
        <p:spPr>
          <a:xfrm>
            <a:off x="5940152" y="2775219"/>
            <a:ext cx="3203848" cy="1815882"/>
          </a:xfrm>
          <a:prstGeom prst="rect">
            <a:avLst/>
          </a:prstGeom>
          <a:noFill/>
        </p:spPr>
        <p:txBody>
          <a:bodyPr wrap="square" rtlCol="0">
            <a:spAutoFit/>
          </a:bodyPr>
          <a:lstStyle/>
          <a:p>
            <a:r>
              <a:rPr lang="ru-RU" sz="1600" dirty="0" smtClean="0"/>
              <a:t>Случай 3</a:t>
            </a:r>
          </a:p>
          <a:p>
            <a:pPr marL="171450" indent="-171450">
              <a:buFont typeface="Arial" pitchFamily="34" charset="0"/>
              <a:buChar char="•"/>
            </a:pPr>
            <a:r>
              <a:rPr lang="ru-RU" sz="1200" dirty="0" smtClean="0"/>
              <a:t>Позволять валюте дорожать</a:t>
            </a:r>
          </a:p>
          <a:p>
            <a:pPr marL="171450" indent="-171450">
              <a:buFont typeface="Arial" pitchFamily="34" charset="0"/>
              <a:buChar char="•"/>
            </a:pPr>
            <a:r>
              <a:rPr lang="ru-RU" sz="1200" dirty="0" smtClean="0"/>
              <a:t>Не стерилизовать резервы</a:t>
            </a:r>
          </a:p>
          <a:p>
            <a:pPr marL="171450" indent="-171450">
              <a:buFont typeface="Arial" pitchFamily="34" charset="0"/>
              <a:buChar char="•"/>
            </a:pPr>
            <a:r>
              <a:rPr lang="ru-RU" sz="1200" dirty="0" smtClean="0"/>
              <a:t>Не проводить ограничительную фискальную политику</a:t>
            </a:r>
          </a:p>
          <a:p>
            <a:pPr marL="171450" indent="-171450">
              <a:buFont typeface="Arial" pitchFamily="34" charset="0"/>
              <a:buChar char="•"/>
            </a:pPr>
            <a:r>
              <a:rPr lang="ru-RU" sz="1200" dirty="0" smtClean="0"/>
              <a:t>Не проводить ограничительную монетарную политику</a:t>
            </a:r>
          </a:p>
          <a:p>
            <a:pPr marL="171450" indent="-171450">
              <a:buFont typeface="Arial" pitchFamily="34" charset="0"/>
              <a:buChar char="•"/>
            </a:pPr>
            <a:r>
              <a:rPr lang="ru-RU" sz="1200" dirty="0" smtClean="0"/>
              <a:t>Возможно ослабить контроль оттока капитала</a:t>
            </a:r>
            <a:endParaRPr lang="ru-RU" sz="1200" dirty="0"/>
          </a:p>
        </p:txBody>
      </p:sp>
      <p:sp>
        <p:nvSpPr>
          <p:cNvPr id="7" name="TextBox 6"/>
          <p:cNvSpPr txBox="1"/>
          <p:nvPr/>
        </p:nvSpPr>
        <p:spPr>
          <a:xfrm>
            <a:off x="4544114" y="5500564"/>
            <a:ext cx="946093" cy="338554"/>
          </a:xfrm>
          <a:prstGeom prst="rect">
            <a:avLst/>
          </a:prstGeom>
          <a:noFill/>
        </p:spPr>
        <p:txBody>
          <a:bodyPr wrap="none" rtlCol="0">
            <a:spAutoFit/>
          </a:bodyPr>
          <a:lstStyle/>
          <a:p>
            <a:r>
              <a:rPr lang="ru-RU" sz="1600" dirty="0" smtClean="0"/>
              <a:t>Случай 4</a:t>
            </a:r>
            <a:endParaRPr lang="ru-RU" sz="1600" dirty="0"/>
          </a:p>
        </p:txBody>
      </p:sp>
      <p:sp>
        <p:nvSpPr>
          <p:cNvPr id="9" name="TextBox 8"/>
          <p:cNvSpPr txBox="1"/>
          <p:nvPr/>
        </p:nvSpPr>
        <p:spPr>
          <a:xfrm>
            <a:off x="2339752" y="4768008"/>
            <a:ext cx="946093" cy="338554"/>
          </a:xfrm>
          <a:prstGeom prst="rect">
            <a:avLst/>
          </a:prstGeom>
          <a:noFill/>
        </p:spPr>
        <p:txBody>
          <a:bodyPr wrap="none" rtlCol="0">
            <a:spAutoFit/>
          </a:bodyPr>
          <a:lstStyle/>
          <a:p>
            <a:r>
              <a:rPr lang="ru-RU" sz="1600" dirty="0" smtClean="0"/>
              <a:t>Случай 5</a:t>
            </a:r>
            <a:endParaRPr lang="ru-RU" sz="1600" dirty="0"/>
          </a:p>
        </p:txBody>
      </p:sp>
    </p:spTree>
    <p:extLst>
      <p:ext uri="{BB962C8B-B14F-4D97-AF65-F5344CB8AC3E}">
        <p14:creationId xmlns:p14="http://schemas.microsoft.com/office/powerpoint/2010/main" val="18719731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692696"/>
            <a:ext cx="8244408" cy="3970318"/>
          </a:xfrm>
          <a:prstGeom prst="rect">
            <a:avLst/>
          </a:prstGeom>
        </p:spPr>
        <p:txBody>
          <a:bodyPr wrap="square">
            <a:spAutoFit/>
          </a:bodyPr>
          <a:lstStyle/>
          <a:p>
            <a:r>
              <a:rPr lang="ru-RU" dirty="0" smtClean="0"/>
              <a:t>1981-1990:  Стагнация экономики</a:t>
            </a:r>
          </a:p>
          <a:p>
            <a:r>
              <a:rPr lang="ru-RU" dirty="0" smtClean="0"/>
              <a:t>	      Падение ВВП на 1,33% в год</a:t>
            </a:r>
          </a:p>
          <a:p>
            <a:r>
              <a:rPr lang="ru-RU" dirty="0" smtClean="0"/>
              <a:t>	      </a:t>
            </a:r>
            <a:r>
              <a:rPr lang="ru-RU" dirty="0"/>
              <a:t>Падение процентных ставок</a:t>
            </a:r>
          </a:p>
          <a:p>
            <a:endParaRPr lang="ru-RU" dirty="0"/>
          </a:p>
          <a:p>
            <a:r>
              <a:rPr lang="ru-RU" dirty="0" smtClean="0"/>
              <a:t>1991-1997: Средний рост ВВП 5% в год</a:t>
            </a:r>
          </a:p>
          <a:p>
            <a:r>
              <a:rPr lang="ru-RU" dirty="0"/>
              <a:t>	 </a:t>
            </a:r>
            <a:r>
              <a:rPr lang="ru-RU" dirty="0" smtClean="0"/>
              <a:t>    Падение инфляции до среднемирового значения</a:t>
            </a:r>
          </a:p>
          <a:p>
            <a:r>
              <a:rPr lang="ru-RU" dirty="0"/>
              <a:t>	 </a:t>
            </a:r>
            <a:r>
              <a:rPr lang="ru-RU" dirty="0" smtClean="0"/>
              <a:t>    Увеличение экспорта</a:t>
            </a:r>
          </a:p>
          <a:p>
            <a:r>
              <a:rPr lang="ru-RU" dirty="0"/>
              <a:t>	 </a:t>
            </a:r>
            <a:r>
              <a:rPr lang="ru-RU" dirty="0" smtClean="0"/>
              <a:t>     Увеличение спроса домохозяйств</a:t>
            </a:r>
          </a:p>
          <a:p>
            <a:r>
              <a:rPr lang="ru-RU" dirty="0"/>
              <a:t>	 </a:t>
            </a:r>
            <a:r>
              <a:rPr lang="ru-RU" dirty="0" smtClean="0"/>
              <a:t>    Превышение импорта над экспортом – зависимость от притока 	     капитала</a:t>
            </a:r>
          </a:p>
          <a:p>
            <a:r>
              <a:rPr lang="ru-RU" dirty="0" smtClean="0"/>
              <a:t>	     Увеличение притока капитала -</a:t>
            </a:r>
            <a:r>
              <a:rPr lang="en-US" dirty="0" smtClean="0"/>
              <a:t>&gt; </a:t>
            </a:r>
            <a:r>
              <a:rPr lang="ru-RU" dirty="0" smtClean="0"/>
              <a:t>увеличение процентных ставок, финансирование потребления</a:t>
            </a:r>
          </a:p>
          <a:p>
            <a:r>
              <a:rPr lang="ru-RU" dirty="0" smtClean="0"/>
              <a:t>1998-2002: Супер-фиксированный валютный курс (1 доллар США = 1 песо)</a:t>
            </a:r>
            <a:endParaRPr lang="ru-RU" dirty="0"/>
          </a:p>
          <a:p>
            <a:r>
              <a:rPr lang="ru-RU" dirty="0" smtClean="0"/>
              <a:t>	     </a:t>
            </a:r>
          </a:p>
        </p:txBody>
      </p:sp>
      <p:sp>
        <p:nvSpPr>
          <p:cNvPr id="3" name="TextBox 2"/>
          <p:cNvSpPr txBox="1"/>
          <p:nvPr/>
        </p:nvSpPr>
        <p:spPr>
          <a:xfrm>
            <a:off x="3707904" y="147"/>
            <a:ext cx="1205010" cy="369332"/>
          </a:xfrm>
          <a:prstGeom prst="rect">
            <a:avLst/>
          </a:prstGeom>
          <a:noFill/>
        </p:spPr>
        <p:txBody>
          <a:bodyPr wrap="none" rtlCol="0">
            <a:spAutoFit/>
          </a:bodyPr>
          <a:lstStyle/>
          <a:p>
            <a:r>
              <a:rPr lang="ru-RU" dirty="0" smtClean="0"/>
              <a:t>Аргентина</a:t>
            </a:r>
            <a:endParaRPr lang="ru-RU" dirty="0"/>
          </a:p>
        </p:txBody>
      </p:sp>
    </p:spTree>
    <p:extLst>
      <p:ext uri="{BB962C8B-B14F-4D97-AF65-F5344CB8AC3E}">
        <p14:creationId xmlns:p14="http://schemas.microsoft.com/office/powerpoint/2010/main" val="7439695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476672"/>
            <a:ext cx="8424936" cy="5355312"/>
          </a:xfrm>
          <a:prstGeom prst="rect">
            <a:avLst/>
          </a:prstGeom>
        </p:spPr>
        <p:txBody>
          <a:bodyPr wrap="square">
            <a:spAutoFit/>
          </a:bodyPr>
          <a:lstStyle/>
          <a:p>
            <a:r>
              <a:rPr lang="ru-RU" dirty="0"/>
              <a:t>Но, несмотря на все это, проблема заключалась в неполноте фискальной консолидации. Политическая поддержка в урезании гос. расходов было хрупким и частичным. Пока выручка от приватизации покрывала гос. расходы все было хорошо. Но трудные решения не могли откладываться на неопределенно долгий срок. Более того, использование валютного курса в качестве якоря для понижения инфляции показало неконкурентоспособность экономики. С тех пор как инфляция стала падать менее быстро, чем происходило обесценивание валютного курса, проблемы неконкурентоспособности страны все более нарастали. Бум потребления, вызванный временным снижением ставки процента, был мимолетным. Но одномоментное регулирование валютного курса с целью восстановления конкурентоспособности, угрожало как убедительности правительственного долга к поддержанию низкой инфляции (привязка валютного курса была символом стабилизационных программ), так и устойчивости банковской системы (банки аккумулировали большое количество долларовых обязательств). И, наконец, финансирование текущего счета в превалирующем валютном курсе и уровнях потребления требовало продолжительных капитальных вложений. Но, исходя из изложенных факторов, инвесторы с неохотой предоставляли долгосрочные обязательства. С повышением краткосрочных иностранных обязательств, возрастал и риск пролонгации долга. </a:t>
            </a:r>
          </a:p>
        </p:txBody>
      </p:sp>
      <p:sp>
        <p:nvSpPr>
          <p:cNvPr id="3" name="TextBox 2"/>
          <p:cNvSpPr txBox="1"/>
          <p:nvPr/>
        </p:nvSpPr>
        <p:spPr>
          <a:xfrm>
            <a:off x="3707904" y="147"/>
            <a:ext cx="1205010" cy="369332"/>
          </a:xfrm>
          <a:prstGeom prst="rect">
            <a:avLst/>
          </a:prstGeom>
          <a:noFill/>
        </p:spPr>
        <p:txBody>
          <a:bodyPr wrap="none" rtlCol="0">
            <a:spAutoFit/>
          </a:bodyPr>
          <a:lstStyle/>
          <a:p>
            <a:r>
              <a:rPr lang="ru-RU" dirty="0" smtClean="0"/>
              <a:t>Аргентина</a:t>
            </a:r>
            <a:endParaRPr lang="ru-RU" dirty="0"/>
          </a:p>
        </p:txBody>
      </p:sp>
    </p:spTree>
    <p:extLst>
      <p:ext uri="{BB962C8B-B14F-4D97-AF65-F5344CB8AC3E}">
        <p14:creationId xmlns:p14="http://schemas.microsoft.com/office/powerpoint/2010/main" val="27258844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Диаграмма 1"/>
          <p:cNvGraphicFramePr>
            <a:graphicFrameLocks/>
          </p:cNvGraphicFramePr>
          <p:nvPr>
            <p:extLst>
              <p:ext uri="{D42A27DB-BD31-4B8C-83A1-F6EECF244321}">
                <p14:modId xmlns:p14="http://schemas.microsoft.com/office/powerpoint/2010/main" val="614367226"/>
              </p:ext>
            </p:extLst>
          </p:nvPr>
        </p:nvGraphicFramePr>
        <p:xfrm>
          <a:off x="251520" y="184813"/>
          <a:ext cx="8892480" cy="6673187"/>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3707904" y="147"/>
            <a:ext cx="1205010" cy="369332"/>
          </a:xfrm>
          <a:prstGeom prst="rect">
            <a:avLst/>
          </a:prstGeom>
          <a:noFill/>
        </p:spPr>
        <p:txBody>
          <a:bodyPr wrap="none" rtlCol="0">
            <a:spAutoFit/>
          </a:bodyPr>
          <a:lstStyle/>
          <a:p>
            <a:r>
              <a:rPr lang="ru-RU" dirty="0" smtClean="0"/>
              <a:t>Аргентина</a:t>
            </a:r>
            <a:endParaRPr lang="ru-RU" dirty="0"/>
          </a:p>
        </p:txBody>
      </p:sp>
    </p:spTree>
    <p:extLst>
      <p:ext uri="{BB962C8B-B14F-4D97-AF65-F5344CB8AC3E}">
        <p14:creationId xmlns:p14="http://schemas.microsoft.com/office/powerpoint/2010/main" val="12977387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476672"/>
            <a:ext cx="8496944" cy="5355312"/>
          </a:xfrm>
          <a:prstGeom prst="rect">
            <a:avLst/>
          </a:prstGeom>
        </p:spPr>
        <p:txBody>
          <a:bodyPr wrap="square">
            <a:spAutoFit/>
          </a:bodyPr>
          <a:lstStyle/>
          <a:p>
            <a:r>
              <a:rPr lang="ru-RU" dirty="0" smtClean="0"/>
              <a:t>	Давление </a:t>
            </a:r>
            <a:r>
              <a:rPr lang="ru-RU" dirty="0"/>
              <a:t>на валюту Таиланда – бат, стало очевидным только к концу 1996 года. Уже к середине 1997 года в Таиланде произошли значительные изменения, несмотря на хорошее экономическое положение еще в недавнем прошлом. Неустойчивый дефицит текущего счета, значительное удорожание эффективного реального валютного курса, увеличение иностранных заимствований (особенно краткосрочных), ухудшение денежного равновесия и увеличение проблем в финансовом секторе. Увеличение денежных резервов ускорилось, как только ЦБ Таиланда обеспечило поддержку ликвидностью финансовые институты, находящиеся в плохом состоянии. Ответная реакция на давление на валютном рынке сосредотачивалось на ее определении и дальнейшей интервенции, ввода контроля за переводами некоторых капитальных счетов и ограниченных мер по остановке ослабления финансовой ситуации.</a:t>
            </a:r>
          </a:p>
          <a:p>
            <a:r>
              <a:rPr lang="ru-RU" dirty="0"/>
              <a:t>	Из-за массированных спекулятивных атак и из-за беспокойств о резервных позициях, 2 июля 1997 года валютный курс стал плавающим. Сопроводительный к нему пакет мер оказался неадекватным и недостаточным для поддержания уверенности рынка. Бат обесценился на 20 % против доллара США в течение июля, пока процентные ставки по краткосрочным обязательствам позволяли резко уменьшиться после временного увеличения.</a:t>
            </a:r>
          </a:p>
          <a:p>
            <a:r>
              <a:rPr lang="ru-RU" dirty="0"/>
              <a:t>	</a:t>
            </a:r>
          </a:p>
        </p:txBody>
      </p:sp>
      <p:sp>
        <p:nvSpPr>
          <p:cNvPr id="3" name="TextBox 2"/>
          <p:cNvSpPr txBox="1"/>
          <p:nvPr/>
        </p:nvSpPr>
        <p:spPr>
          <a:xfrm>
            <a:off x="3995936" y="0"/>
            <a:ext cx="995272" cy="369332"/>
          </a:xfrm>
          <a:prstGeom prst="rect">
            <a:avLst/>
          </a:prstGeom>
          <a:noFill/>
        </p:spPr>
        <p:txBody>
          <a:bodyPr wrap="none" rtlCol="0">
            <a:spAutoFit/>
          </a:bodyPr>
          <a:lstStyle/>
          <a:p>
            <a:r>
              <a:rPr lang="ru-RU" dirty="0" smtClean="0"/>
              <a:t>Таиланд</a:t>
            </a:r>
            <a:endParaRPr lang="ru-RU" dirty="0"/>
          </a:p>
        </p:txBody>
      </p:sp>
    </p:spTree>
    <p:extLst>
      <p:ext uri="{BB962C8B-B14F-4D97-AF65-F5344CB8AC3E}">
        <p14:creationId xmlns:p14="http://schemas.microsoft.com/office/powerpoint/2010/main" val="20612932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332656"/>
            <a:ext cx="8640960" cy="6186309"/>
          </a:xfrm>
          <a:prstGeom prst="rect">
            <a:avLst/>
          </a:prstGeom>
        </p:spPr>
        <p:txBody>
          <a:bodyPr wrap="square">
            <a:spAutoFit/>
          </a:bodyPr>
          <a:lstStyle/>
          <a:p>
            <a:r>
              <a:rPr lang="ru-RU" dirty="0" smtClean="0"/>
              <a:t>	20-го </a:t>
            </a:r>
            <a:r>
              <a:rPr lang="ru-RU" dirty="0"/>
              <a:t>августа 1997 года МВФ утвердил соглашение о резервных кредитах с Таиландом на сумму 4 млрд $. Дополнительное финансирование было обещано Мировым банком и Азиатским банком развития (2,7 млрд $), которые также обеспечили большую техническую поддержку. Финансовая помощь от Японии и других заинтересованных государств (10 млрд $) было оказано на встрече в августе, проводимой Японией. Взаимное финансирование осуществлялось в соответствии с рекомендациями МВФ. Подразумеваемая программа регулирования была нацелена на восстановлении доверия, приносящего правильное снижение дефицита текущего счета, восстановлении резервов иностранных валют и ограничении роста инфляции, применив  один раз обесценивание. Ожидалось резкое замедление роста, но все же что он останется позитивным. Ключевые элементы проводимой политики включали меры по реструктурированию финансового сектора (включая закрытие несостоятельных финансовых институтов). Валюта страны - бат продолжала плавающий курс, и интервенции на валютный рынок ограничивались только сглаживанием курса. Таиланд использовал 1,2 млрд $, полученных у МВФ, и в дальнейшем получил еще 4 млрд от различных источников.</a:t>
            </a:r>
          </a:p>
          <a:p>
            <a:r>
              <a:rPr lang="ru-RU" dirty="0"/>
              <a:t>	В последующие месяцы бат продолжал обесцениваться, также как падал оборот краткосрочных обязательств и кризис распространялся по Азии. Пока росла номинальная ставка процента, уверенность рынка была неблагоприятной, что было обусловлено задержками в исполнении реформ финансового сектора, политической неопределенностью и первоначальными сложностями в интегрировании ключевых аспектов программы. </a:t>
            </a:r>
          </a:p>
        </p:txBody>
      </p:sp>
      <p:sp>
        <p:nvSpPr>
          <p:cNvPr id="3" name="TextBox 2"/>
          <p:cNvSpPr txBox="1"/>
          <p:nvPr/>
        </p:nvSpPr>
        <p:spPr>
          <a:xfrm>
            <a:off x="3995936" y="0"/>
            <a:ext cx="995272" cy="369332"/>
          </a:xfrm>
          <a:prstGeom prst="rect">
            <a:avLst/>
          </a:prstGeom>
          <a:noFill/>
        </p:spPr>
        <p:txBody>
          <a:bodyPr wrap="none" rtlCol="0">
            <a:spAutoFit/>
          </a:bodyPr>
          <a:lstStyle/>
          <a:p>
            <a:r>
              <a:rPr lang="ru-RU" dirty="0" smtClean="0"/>
              <a:t>Таиланд</a:t>
            </a:r>
            <a:endParaRPr lang="ru-RU" dirty="0"/>
          </a:p>
        </p:txBody>
      </p:sp>
    </p:spTree>
    <p:extLst>
      <p:ext uri="{BB962C8B-B14F-4D97-AF65-F5344CB8AC3E}">
        <p14:creationId xmlns:p14="http://schemas.microsoft.com/office/powerpoint/2010/main" val="22942638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Диаграмма 1"/>
          <p:cNvGraphicFramePr>
            <a:graphicFrameLocks/>
          </p:cNvGraphicFramePr>
          <p:nvPr>
            <p:extLst>
              <p:ext uri="{D42A27DB-BD31-4B8C-83A1-F6EECF244321}">
                <p14:modId xmlns:p14="http://schemas.microsoft.com/office/powerpoint/2010/main" val="91995899"/>
              </p:ext>
            </p:extLst>
          </p:nvPr>
        </p:nvGraphicFramePr>
        <p:xfrm>
          <a:off x="395536" y="548680"/>
          <a:ext cx="8604448" cy="5976663"/>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3995936" y="0"/>
            <a:ext cx="995272" cy="369332"/>
          </a:xfrm>
          <a:prstGeom prst="rect">
            <a:avLst/>
          </a:prstGeom>
          <a:noFill/>
        </p:spPr>
        <p:txBody>
          <a:bodyPr wrap="none" rtlCol="0">
            <a:spAutoFit/>
          </a:bodyPr>
          <a:lstStyle/>
          <a:p>
            <a:r>
              <a:rPr lang="ru-RU" dirty="0" smtClean="0"/>
              <a:t>Таиланд</a:t>
            </a:r>
            <a:endParaRPr lang="ru-RU" dirty="0"/>
          </a:p>
        </p:txBody>
      </p:sp>
    </p:spTree>
    <p:extLst>
      <p:ext uri="{BB962C8B-B14F-4D97-AF65-F5344CB8AC3E}">
        <p14:creationId xmlns:p14="http://schemas.microsoft.com/office/powerpoint/2010/main" val="30515647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Диаграмма 1"/>
          <p:cNvGraphicFramePr>
            <a:graphicFrameLocks/>
          </p:cNvGraphicFramePr>
          <p:nvPr>
            <p:extLst>
              <p:ext uri="{D42A27DB-BD31-4B8C-83A1-F6EECF244321}">
                <p14:modId xmlns:p14="http://schemas.microsoft.com/office/powerpoint/2010/main" val="3305496005"/>
              </p:ext>
            </p:extLst>
          </p:nvPr>
        </p:nvGraphicFramePr>
        <p:xfrm>
          <a:off x="107504" y="369332"/>
          <a:ext cx="8860283" cy="6300028"/>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3995936" y="0"/>
            <a:ext cx="1114408" cy="369332"/>
          </a:xfrm>
          <a:prstGeom prst="rect">
            <a:avLst/>
          </a:prstGeom>
          <a:noFill/>
        </p:spPr>
        <p:txBody>
          <a:bodyPr wrap="none" rtlCol="0">
            <a:spAutoFit/>
          </a:bodyPr>
          <a:lstStyle/>
          <a:p>
            <a:r>
              <a:rPr lang="ru-RU" dirty="0" smtClean="0"/>
              <a:t>Бразилия</a:t>
            </a:r>
            <a:endParaRPr lang="ru-RU" dirty="0"/>
          </a:p>
        </p:txBody>
      </p:sp>
    </p:spTree>
    <p:extLst>
      <p:ext uri="{BB962C8B-B14F-4D97-AF65-F5344CB8AC3E}">
        <p14:creationId xmlns:p14="http://schemas.microsoft.com/office/powerpoint/2010/main" val="863569910"/>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607</TotalTime>
  <Words>449</Words>
  <Application>Microsoft Office PowerPoint</Application>
  <PresentationFormat>Экран (4:3)</PresentationFormat>
  <Paragraphs>159</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Иностранный капитал и фискальная политика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Движение капитала в развивающихся странах и фискальная политика</dc:title>
  <dc:creator>Nurtas</dc:creator>
  <cp:lastModifiedBy>Nurtas</cp:lastModifiedBy>
  <cp:revision>16</cp:revision>
  <dcterms:created xsi:type="dcterms:W3CDTF">2012-05-20T17:59:13Z</dcterms:created>
  <dcterms:modified xsi:type="dcterms:W3CDTF">2012-05-21T15:47:13Z</dcterms:modified>
</cp:coreProperties>
</file>